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5" r:id="rId2"/>
    <p:sldId id="258" r:id="rId3"/>
  </p:sldIdLst>
  <p:sldSz cx="6858000" cy="9144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0" d="100"/>
          <a:sy n="80" d="100"/>
        </p:scale>
        <p:origin x="-1662" y="94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2025/3/14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2025/3/14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2025/3/14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>
            <a:spLocks noChangeArrowheads="1"/>
          </p:cNvSpPr>
          <p:nvPr userDrawn="1"/>
        </p:nvSpPr>
        <p:spPr bwMode="auto">
          <a:xfrm>
            <a:off x="6627814" y="8851680"/>
            <a:ext cx="346570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맑은 고딕" pitchFamily="34" charset="-127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맑은 고딕" pitchFamily="34" charset="-127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맑은 고딕" pitchFamily="34" charset="-127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맑은 고딕" pitchFamily="34" charset="-127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맑은 고딕" pitchFamily="34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맑은 고딕" pitchFamily="34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맑은 고딕" pitchFamily="34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맑은 고딕" pitchFamily="34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맑은 고딕" pitchFamily="34" charset="-127"/>
              </a:defRPr>
            </a:lvl9pPr>
          </a:lstStyle>
          <a:p>
            <a:pPr eaLnBrk="1" latinLnBrk="1" hangingPunct="1">
              <a:defRPr/>
            </a:pPr>
            <a:fld id="{5FD92B0E-7954-4E9A-AB41-ABB3D26719E7}" type="slidenum">
              <a:rPr lang="ko-KR" altLang="en-US" sz="1000" smtClean="0">
                <a:solidFill>
                  <a:srgbClr val="000000"/>
                </a:solidFill>
                <a:latin typeface="맑은 고딕" pitchFamily="34" charset="-127"/>
              </a:rPr>
              <a:pPr eaLnBrk="1" latinLnBrk="1" hangingPunct="1">
                <a:defRPr/>
              </a:pPr>
              <a:t>‹#›</a:t>
            </a:fld>
            <a:endParaRPr lang="ko-KR" altLang="en-US" sz="1000" smtClean="0">
              <a:solidFill>
                <a:srgbClr val="000000"/>
              </a:solidFill>
              <a:latin typeface="맑은 고딕" pitchFamily="34" charset="-127"/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D1F655-22DA-4AAA-B2AA-5B93D8020CF7}" type="datetimeFigureOut">
              <a:rPr lang="ko-KR" altLang="en-US"/>
              <a:pPr>
                <a:defRPr/>
              </a:pPr>
              <a:t>2025-03-14</a:t>
            </a:fld>
            <a:endParaRPr lang="ko-KR" altLang="en-US"/>
          </a:p>
        </p:txBody>
      </p:sp>
      <p:sp>
        <p:nvSpPr>
          <p:cNvPr id="6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2241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2025/3/14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2025/3/14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2025/3/14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2025/3/14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2025/3/14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2025/3/14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2025/3/14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2025/3/14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820CF-B880-4189-942D-D702A7CBA730}" type="datetimeFigureOut">
              <a:rPr lang="zh-CN" altLang="en-US" smtClean="0"/>
              <a:pPr/>
              <a:t>2025/3/14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qpss.cn/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2" descr="B3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65500"/>
          <a:stretch>
            <a:fillRect/>
          </a:stretch>
        </p:blipFill>
        <p:spPr bwMode="auto">
          <a:xfrm flipH="1">
            <a:off x="0" y="0"/>
            <a:ext cx="6858000" cy="611560"/>
          </a:xfrm>
          <a:prstGeom prst="rect">
            <a:avLst/>
          </a:prstGeom>
          <a:noFill/>
        </p:spPr>
      </p:pic>
      <p:sp>
        <p:nvSpPr>
          <p:cNvPr id="11266" name="Text Box 3"/>
          <p:cNvSpPr txBox="1">
            <a:spLocks noChangeArrowheads="1"/>
          </p:cNvSpPr>
          <p:nvPr/>
        </p:nvSpPr>
        <p:spPr bwMode="auto">
          <a:xfrm>
            <a:off x="171152" y="139442"/>
            <a:ext cx="64262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맑은 고딕" pitchFamily="34" charset="-127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맑은 고딕" pitchFamily="34" charset="-127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맑은 고딕" pitchFamily="34" charset="-127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맑은 고딕" pitchFamily="34" charset="-127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맑은 고딕" pitchFamily="34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맑은 고딕" pitchFamily="34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맑은 고딕" pitchFamily="34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맑은 고딕" pitchFamily="34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맑은 고딕" pitchFamily="34" charset="-127"/>
              </a:defRPr>
            </a:lvl9pPr>
          </a:lstStyle>
          <a:p>
            <a:pPr algn="ctr" eaLnBrk="1" hangingPunct="1">
              <a:spcBef>
                <a:spcPct val="50000"/>
              </a:spcBef>
              <a:buSzPct val="90000"/>
              <a:buFont typeface="Wingdings" pitchFamily="2" charset="2"/>
              <a:buNone/>
            </a:pPr>
            <a:r>
              <a:rPr lang="zh-CN" altLang="en-US" sz="2000" b="1" dirty="0" smtClean="0">
                <a:latin typeface="思源宋体" pitchFamily="18" charset="-122"/>
                <a:ea typeface="思源宋体" pitchFamily="18" charset="-122"/>
                <a:cs typeface="HY견고딕"/>
              </a:rPr>
              <a:t>公路运输供方招募公告</a:t>
            </a:r>
            <a:endParaRPr lang="en-US" altLang="ko-KR" sz="2000" b="1" dirty="0">
              <a:latin typeface="思源宋体" pitchFamily="18" charset="-122"/>
              <a:ea typeface="思源宋体" pitchFamily="18" charset="-122"/>
              <a:cs typeface="HY견고딕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404664" y="683568"/>
            <a:ext cx="6048672" cy="83099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1600" b="1" dirty="0">
                <a:latin typeface="思源宋体" pitchFamily="18" charset="-122"/>
                <a:ea typeface="思源宋体" pitchFamily="18" charset="-122"/>
              </a:rPr>
              <a:t>一、招募公告内容：</a:t>
            </a:r>
          </a:p>
          <a:p>
            <a:pPr>
              <a:lnSpc>
                <a:spcPct val="150000"/>
              </a:lnSpc>
            </a:pPr>
            <a:r>
              <a:rPr lang="zh-CN" altLang="en-US" sz="1200" dirty="0">
                <a:latin typeface="思源宋体" pitchFamily="18" charset="-122"/>
                <a:ea typeface="思源宋体" pitchFamily="18" charset="-122"/>
              </a:rPr>
              <a:t>青岛浦项</a:t>
            </a:r>
            <a:r>
              <a:rPr lang="en-US" altLang="zh-CN" sz="1200" dirty="0">
                <a:latin typeface="思源宋体" pitchFamily="18" charset="-122"/>
                <a:ea typeface="思源宋体" pitchFamily="18" charset="-122"/>
              </a:rPr>
              <a:t>(QPSS)</a:t>
            </a:r>
            <a:r>
              <a:rPr lang="zh-CN" altLang="en-US" sz="1200" dirty="0">
                <a:latin typeface="思源宋体" pitchFamily="18" charset="-122"/>
                <a:ea typeface="思源宋体" pitchFamily="18" charset="-122"/>
              </a:rPr>
              <a:t>现招募公路运输供方，欢迎您的加入！</a:t>
            </a:r>
          </a:p>
          <a:p>
            <a:pPr>
              <a:lnSpc>
                <a:spcPct val="150000"/>
              </a:lnSpc>
            </a:pPr>
            <a:r>
              <a:rPr lang="zh-CN" altLang="en-US" sz="1200" dirty="0">
                <a:latin typeface="思源宋体" pitchFamily="18" charset="-122"/>
                <a:ea typeface="思源宋体" pitchFamily="18" charset="-122"/>
              </a:rPr>
              <a:t>招募相关事宜如下</a:t>
            </a:r>
            <a:r>
              <a:rPr lang="en-US" altLang="zh-CN" sz="1200" dirty="0">
                <a:latin typeface="思源宋体" pitchFamily="18" charset="-122"/>
                <a:ea typeface="思源宋体" pitchFamily="18" charset="-122"/>
              </a:rPr>
              <a:t>:</a:t>
            </a:r>
          </a:p>
          <a:p>
            <a:pPr>
              <a:lnSpc>
                <a:spcPct val="150000"/>
              </a:lnSpc>
            </a:pPr>
            <a:r>
              <a:rPr lang="en-US" altLang="zh-CN" sz="1200" dirty="0">
                <a:latin typeface="思源宋体" pitchFamily="18" charset="-122"/>
                <a:ea typeface="思源宋体" pitchFamily="18" charset="-122"/>
              </a:rPr>
              <a:t>1.</a:t>
            </a:r>
            <a:r>
              <a:rPr lang="zh-CN" altLang="en-US" sz="1200" dirty="0">
                <a:latin typeface="思源宋体" pitchFamily="18" charset="-122"/>
                <a:ea typeface="思源宋体" pitchFamily="18" charset="-122"/>
              </a:rPr>
              <a:t>报名时间</a:t>
            </a:r>
            <a:r>
              <a:rPr lang="en-US" altLang="zh-CN" sz="1200" dirty="0" smtClean="0">
                <a:latin typeface="思源宋体" pitchFamily="18" charset="-122"/>
                <a:ea typeface="思源宋体" pitchFamily="18" charset="-122"/>
              </a:rPr>
              <a:t>: 2025.3.31</a:t>
            </a:r>
            <a:r>
              <a:rPr lang="zh-CN" altLang="en-US" sz="1200" dirty="0" smtClean="0">
                <a:latin typeface="思源宋体" pitchFamily="18" charset="-122"/>
                <a:ea typeface="思源宋体" pitchFamily="18" charset="-122"/>
              </a:rPr>
              <a:t>，</a:t>
            </a:r>
            <a:r>
              <a:rPr lang="en-US" altLang="zh-CN" sz="1200" dirty="0" smtClean="0">
                <a:latin typeface="思源宋体" pitchFamily="18" charset="-122"/>
                <a:ea typeface="思源宋体" pitchFamily="18" charset="-122"/>
              </a:rPr>
              <a:t>17</a:t>
            </a:r>
            <a:r>
              <a:rPr lang="zh-CN" altLang="en-US" sz="1200" dirty="0" smtClean="0">
                <a:latin typeface="思源宋体" pitchFamily="18" charset="-122"/>
                <a:ea typeface="思源宋体" pitchFamily="18" charset="-122"/>
              </a:rPr>
              <a:t>：</a:t>
            </a:r>
            <a:r>
              <a:rPr lang="en-US" altLang="zh-CN" sz="1200" dirty="0" smtClean="0">
                <a:latin typeface="思源宋体" pitchFamily="18" charset="-122"/>
                <a:ea typeface="思源宋体" pitchFamily="18" charset="-122"/>
              </a:rPr>
              <a:t>00</a:t>
            </a:r>
            <a:r>
              <a:rPr lang="zh-CN" altLang="en-US" sz="1200" dirty="0" smtClean="0">
                <a:latin typeface="思源宋体" pitchFamily="18" charset="-122"/>
                <a:ea typeface="思源宋体" pitchFamily="18" charset="-122"/>
              </a:rPr>
              <a:t>截止；</a:t>
            </a:r>
            <a:endParaRPr lang="zh-CN" altLang="en-US" sz="1200" dirty="0">
              <a:latin typeface="思源宋体" pitchFamily="18" charset="-122"/>
              <a:ea typeface="思源宋体" pitchFamily="18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1200" dirty="0">
                <a:latin typeface="思源宋体" pitchFamily="18" charset="-122"/>
                <a:ea typeface="思源宋体" pitchFamily="18" charset="-122"/>
              </a:rPr>
              <a:t>2.</a:t>
            </a:r>
            <a:r>
              <a:rPr lang="zh-CN" altLang="en-US" sz="1200" dirty="0">
                <a:latin typeface="思源宋体" pitchFamily="18" charset="-122"/>
                <a:ea typeface="思源宋体" pitchFamily="18" charset="-122"/>
              </a:rPr>
              <a:t>招募对象</a:t>
            </a:r>
            <a:r>
              <a:rPr lang="en-US" altLang="zh-CN" sz="1200" dirty="0">
                <a:latin typeface="思源宋体" pitchFamily="18" charset="-122"/>
                <a:ea typeface="思源宋体" pitchFamily="18" charset="-122"/>
              </a:rPr>
              <a:t>:</a:t>
            </a:r>
            <a:r>
              <a:rPr lang="zh-CN" altLang="en-US" sz="1200" dirty="0" smtClean="0">
                <a:latin typeface="思源宋体" pitchFamily="18" charset="-122"/>
                <a:ea typeface="思源宋体" pitchFamily="18" charset="-122"/>
              </a:rPr>
              <a:t>公路运输；</a:t>
            </a:r>
            <a:endParaRPr lang="en-US" altLang="zh-CN" sz="1200" dirty="0" smtClean="0">
              <a:latin typeface="思源宋体" pitchFamily="18" charset="-122"/>
              <a:ea typeface="思源宋体" pitchFamily="18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1200" dirty="0" smtClean="0">
                <a:latin typeface="思源宋体" pitchFamily="18" charset="-122"/>
                <a:ea typeface="思源宋体" pitchFamily="18" charset="-122"/>
              </a:rPr>
              <a:t>3.</a:t>
            </a:r>
            <a:r>
              <a:rPr lang="zh-CN" altLang="en-US" sz="1200" dirty="0" smtClean="0">
                <a:latin typeface="思源宋体" pitchFamily="18" charset="-122"/>
                <a:ea typeface="思源宋体" pitchFamily="18" charset="-122"/>
              </a:rPr>
              <a:t>运输对象：不锈钢钢卷；</a:t>
            </a:r>
            <a:endParaRPr lang="zh-CN" altLang="en-US" sz="1200" dirty="0">
              <a:latin typeface="思源宋体" pitchFamily="18" charset="-122"/>
              <a:ea typeface="思源宋体" pitchFamily="18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1200" dirty="0" smtClean="0">
                <a:latin typeface="思源宋体" pitchFamily="18" charset="-122"/>
                <a:ea typeface="思源宋体" pitchFamily="18" charset="-122"/>
              </a:rPr>
              <a:t>4.</a:t>
            </a:r>
            <a:r>
              <a:rPr lang="zh-CN" altLang="en-US" sz="1200" dirty="0" smtClean="0">
                <a:latin typeface="思源宋体" pitchFamily="18" charset="-122"/>
                <a:ea typeface="思源宋体" pitchFamily="18" charset="-122"/>
              </a:rPr>
              <a:t>提供</a:t>
            </a:r>
            <a:r>
              <a:rPr lang="zh-CN" altLang="en-US" sz="1200" dirty="0">
                <a:latin typeface="思源宋体" pitchFamily="18" charset="-122"/>
                <a:ea typeface="思源宋体" pitchFamily="18" charset="-122"/>
              </a:rPr>
              <a:t>材料</a:t>
            </a:r>
            <a:r>
              <a:rPr lang="en-US" altLang="zh-CN" sz="1200" dirty="0">
                <a:latin typeface="思源宋体" pitchFamily="18" charset="-122"/>
                <a:ea typeface="思源宋体" pitchFamily="18" charset="-122"/>
              </a:rPr>
              <a:t>:《QPSS</a:t>
            </a:r>
            <a:r>
              <a:rPr lang="zh-CN" altLang="en-US" sz="1200" dirty="0">
                <a:latin typeface="思源宋体" pitchFamily="18" charset="-122"/>
                <a:ea typeface="思源宋体" pitchFamily="18" charset="-122"/>
              </a:rPr>
              <a:t>运输供方招募报名表</a:t>
            </a:r>
            <a:r>
              <a:rPr lang="en-US" altLang="zh-CN" sz="1200" dirty="0">
                <a:latin typeface="思源宋体" pitchFamily="18" charset="-122"/>
                <a:ea typeface="思源宋体" pitchFamily="18" charset="-122"/>
              </a:rPr>
              <a:t>》 </a:t>
            </a:r>
            <a:r>
              <a:rPr lang="zh-CN" altLang="en-US" sz="1200" dirty="0" smtClean="0">
                <a:latin typeface="思源宋体" pitchFamily="18" charset="-122"/>
                <a:ea typeface="思源宋体" pitchFamily="18" charset="-122"/>
              </a:rPr>
              <a:t>及资料清单所需材料</a:t>
            </a:r>
            <a:r>
              <a:rPr lang="en-US" altLang="zh-CN" sz="1200" dirty="0" smtClean="0">
                <a:latin typeface="思源宋体" pitchFamily="18" charset="-122"/>
                <a:ea typeface="思源宋体" pitchFamily="18" charset="-122"/>
              </a:rPr>
              <a:t>(</a:t>
            </a:r>
            <a:r>
              <a:rPr lang="zh-CN" altLang="en-US" sz="1200" dirty="0">
                <a:latin typeface="思源宋体" pitchFamily="18" charset="-122"/>
                <a:ea typeface="思源宋体" pitchFamily="18" charset="-122"/>
              </a:rPr>
              <a:t>加盖公章</a:t>
            </a:r>
            <a:r>
              <a:rPr lang="en-US" altLang="zh-CN" sz="1200" dirty="0" smtClean="0">
                <a:latin typeface="思源宋体" pitchFamily="18" charset="-122"/>
                <a:ea typeface="思源宋体" pitchFamily="18" charset="-122"/>
              </a:rPr>
              <a:t>)</a:t>
            </a:r>
            <a:r>
              <a:rPr lang="zh-CN" altLang="en-US" sz="1200" dirty="0" smtClean="0">
                <a:latin typeface="思源宋体" pitchFamily="18" charset="-122"/>
                <a:ea typeface="思源宋体" pitchFamily="18" charset="-122"/>
              </a:rPr>
              <a:t>；</a:t>
            </a:r>
            <a:endParaRPr lang="en-US" altLang="zh-CN" sz="1200" dirty="0">
              <a:latin typeface="思源宋体" pitchFamily="18" charset="-122"/>
              <a:ea typeface="思源宋体" pitchFamily="18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1200" dirty="0" smtClean="0">
                <a:latin typeface="思源宋体" pitchFamily="18" charset="-122"/>
                <a:ea typeface="思源宋体" pitchFamily="18" charset="-122"/>
              </a:rPr>
              <a:t>5.</a:t>
            </a:r>
            <a:r>
              <a:rPr lang="zh-CN" altLang="en-US" sz="1200" dirty="0">
                <a:latin typeface="思源宋体" pitchFamily="18" charset="-122"/>
                <a:ea typeface="思源宋体" pitchFamily="18" charset="-122"/>
              </a:rPr>
              <a:t>招募注意事项</a:t>
            </a:r>
            <a:r>
              <a:rPr lang="en-US" altLang="zh-CN" sz="1200" dirty="0">
                <a:latin typeface="思源宋体" pitchFamily="18" charset="-122"/>
                <a:ea typeface="思源宋体" pitchFamily="18" charset="-122"/>
              </a:rPr>
              <a:t>:</a:t>
            </a:r>
          </a:p>
          <a:p>
            <a:pPr>
              <a:lnSpc>
                <a:spcPct val="150000"/>
              </a:lnSpc>
            </a:pPr>
            <a:r>
              <a:rPr lang="en-US" altLang="zh-CN" sz="1200" dirty="0">
                <a:latin typeface="思源宋体" pitchFamily="18" charset="-122"/>
                <a:ea typeface="思源宋体" pitchFamily="18" charset="-122"/>
              </a:rPr>
              <a:t>  - </a:t>
            </a:r>
            <a:r>
              <a:rPr lang="zh-CN" altLang="en-US" sz="1200" dirty="0">
                <a:latin typeface="思源宋体" pitchFamily="18" charset="-122"/>
                <a:ea typeface="思源宋体" pitchFamily="18" charset="-122"/>
              </a:rPr>
              <a:t>书面评价根据我司</a:t>
            </a:r>
            <a:r>
              <a:rPr lang="en-US" altLang="zh-CN" sz="1200" dirty="0">
                <a:latin typeface="思源宋体" pitchFamily="18" charset="-122"/>
                <a:ea typeface="思源宋体" pitchFamily="18" charset="-122"/>
              </a:rPr>
              <a:t>《</a:t>
            </a:r>
            <a:r>
              <a:rPr lang="zh-CN" altLang="en-US" sz="1200" dirty="0">
                <a:latin typeface="思源宋体" pitchFamily="18" charset="-122"/>
                <a:ea typeface="思源宋体" pitchFamily="18" charset="-122"/>
              </a:rPr>
              <a:t>供应商评价基准</a:t>
            </a:r>
            <a:r>
              <a:rPr lang="en-US" altLang="zh-CN" sz="1200" dirty="0">
                <a:latin typeface="思源宋体" pitchFamily="18" charset="-122"/>
                <a:ea typeface="思源宋体" pitchFamily="18" charset="-122"/>
              </a:rPr>
              <a:t>》</a:t>
            </a:r>
            <a:r>
              <a:rPr lang="zh-CN" altLang="en-US" sz="1200" dirty="0">
                <a:latin typeface="思源宋体" pitchFamily="18" charset="-122"/>
                <a:ea typeface="思源宋体" pitchFamily="18" charset="-122"/>
              </a:rPr>
              <a:t>进行评分，合格后根据需要进行</a:t>
            </a:r>
            <a:r>
              <a:rPr lang="zh-CN" altLang="en-US" sz="1200" dirty="0" smtClean="0">
                <a:latin typeface="思源宋体" pitchFamily="18" charset="-122"/>
                <a:ea typeface="思源宋体" pitchFamily="18" charset="-122"/>
              </a:rPr>
              <a:t>现场考察；</a:t>
            </a:r>
            <a:endParaRPr lang="zh-CN" altLang="en-US" sz="1200" dirty="0">
              <a:latin typeface="思源宋体" pitchFamily="18" charset="-122"/>
              <a:ea typeface="思源宋体" pitchFamily="18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1200" dirty="0">
                <a:latin typeface="思源宋体" pitchFamily="18" charset="-122"/>
                <a:ea typeface="思源宋体" pitchFamily="18" charset="-122"/>
              </a:rPr>
              <a:t>  </a:t>
            </a:r>
            <a:r>
              <a:rPr lang="en-US" altLang="zh-CN" sz="1200" dirty="0">
                <a:latin typeface="思源宋体" pitchFamily="18" charset="-122"/>
                <a:ea typeface="思源宋体" pitchFamily="18" charset="-122"/>
              </a:rPr>
              <a:t>- </a:t>
            </a:r>
            <a:r>
              <a:rPr lang="zh-CN" altLang="en-US" sz="1200" dirty="0">
                <a:latin typeface="思源宋体" pitchFamily="18" charset="-122"/>
                <a:ea typeface="思源宋体" pitchFamily="18" charset="-122"/>
              </a:rPr>
              <a:t>提交资料不予归还，评价结果不合格时不单独</a:t>
            </a:r>
            <a:r>
              <a:rPr lang="zh-CN" altLang="en-US" sz="1200" dirty="0" smtClean="0">
                <a:latin typeface="思源宋体" pitchFamily="18" charset="-122"/>
                <a:ea typeface="思源宋体" pitchFamily="18" charset="-122"/>
              </a:rPr>
              <a:t>通知；</a:t>
            </a:r>
            <a:endParaRPr lang="zh-CN" altLang="en-US" sz="1200" dirty="0">
              <a:latin typeface="思源宋体" pitchFamily="18" charset="-122"/>
              <a:ea typeface="思源宋体" pitchFamily="18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1200" dirty="0" smtClean="0">
                <a:latin typeface="思源宋体" pitchFamily="18" charset="-122"/>
                <a:ea typeface="思源宋体" pitchFamily="18" charset="-122"/>
              </a:rPr>
              <a:t>6.</a:t>
            </a:r>
            <a:r>
              <a:rPr lang="zh-CN" altLang="en-US" sz="1200" dirty="0">
                <a:latin typeface="思源宋体" pitchFamily="18" charset="-122"/>
                <a:ea typeface="思源宋体" pitchFamily="18" charset="-122"/>
              </a:rPr>
              <a:t>报名途径</a:t>
            </a:r>
            <a:r>
              <a:rPr lang="en-US" altLang="zh-CN" sz="1200" dirty="0">
                <a:latin typeface="思源宋体" pitchFamily="18" charset="-122"/>
                <a:ea typeface="思源宋体" pitchFamily="18" charset="-122"/>
              </a:rPr>
              <a:t>:</a:t>
            </a:r>
          </a:p>
          <a:p>
            <a:pPr>
              <a:lnSpc>
                <a:spcPct val="150000"/>
              </a:lnSpc>
            </a:pPr>
            <a:r>
              <a:rPr lang="zh-CN" altLang="en-US" sz="1200" dirty="0" smtClean="0">
                <a:latin typeface="思源宋体" pitchFamily="18" charset="-122"/>
                <a:ea typeface="思源宋体" pitchFamily="18" charset="-122"/>
              </a:rPr>
              <a:t>  途径</a:t>
            </a:r>
            <a:r>
              <a:rPr lang="zh-CN" altLang="en-US" sz="1200" dirty="0">
                <a:latin typeface="思源宋体" pitchFamily="18" charset="-122"/>
                <a:ea typeface="思源宋体" pitchFamily="18" charset="-122"/>
              </a:rPr>
              <a:t>一</a:t>
            </a:r>
            <a:r>
              <a:rPr lang="en-US" altLang="zh-CN" sz="1200" dirty="0">
                <a:latin typeface="思源宋体" pitchFamily="18" charset="-122"/>
                <a:ea typeface="思源宋体" pitchFamily="18" charset="-122"/>
              </a:rPr>
              <a:t>:</a:t>
            </a:r>
            <a:r>
              <a:rPr lang="zh-CN" altLang="en-US" sz="1200" dirty="0">
                <a:latin typeface="思源宋体" pitchFamily="18" charset="-122"/>
                <a:ea typeface="思源宋体" pitchFamily="18" charset="-122"/>
              </a:rPr>
              <a:t>邮寄方式，邮寄地址</a:t>
            </a:r>
            <a:r>
              <a:rPr lang="en-US" altLang="zh-CN" sz="1200" dirty="0">
                <a:latin typeface="思源宋体" pitchFamily="18" charset="-122"/>
                <a:ea typeface="思源宋体" pitchFamily="18" charset="-122"/>
              </a:rPr>
              <a:t>(</a:t>
            </a:r>
            <a:r>
              <a:rPr lang="zh-CN" altLang="en-US" sz="1200" dirty="0">
                <a:latin typeface="思源宋体" pitchFamily="18" charset="-122"/>
                <a:ea typeface="思源宋体" pitchFamily="18" charset="-122"/>
              </a:rPr>
              <a:t>山东省青岛市黄岛区昆仑山南路</a:t>
            </a:r>
            <a:r>
              <a:rPr lang="en-US" altLang="zh-CN" sz="1200" dirty="0">
                <a:latin typeface="思源宋体" pitchFamily="18" charset="-122"/>
                <a:ea typeface="思源宋体" pitchFamily="18" charset="-122"/>
              </a:rPr>
              <a:t>2200</a:t>
            </a:r>
            <a:r>
              <a:rPr lang="zh-CN" altLang="en-US" sz="1200" dirty="0">
                <a:latin typeface="思源宋体" pitchFamily="18" charset="-122"/>
                <a:ea typeface="思源宋体" pitchFamily="18" charset="-122"/>
              </a:rPr>
              <a:t>号</a:t>
            </a:r>
            <a:r>
              <a:rPr lang="en-US" altLang="zh-CN" sz="1200" dirty="0" smtClean="0">
                <a:latin typeface="思源宋体" pitchFamily="18" charset="-122"/>
                <a:ea typeface="思源宋体" pitchFamily="18" charset="-122"/>
              </a:rPr>
              <a:t>)</a:t>
            </a:r>
            <a:r>
              <a:rPr lang="zh-CN" altLang="en-US" sz="1200" dirty="0" smtClean="0">
                <a:latin typeface="思源宋体" pitchFamily="18" charset="-122"/>
                <a:ea typeface="思源宋体" pitchFamily="18" charset="-122"/>
              </a:rPr>
              <a:t>；</a:t>
            </a:r>
            <a:endParaRPr lang="en-US" altLang="zh-CN" sz="1200" dirty="0">
              <a:latin typeface="思源宋体" pitchFamily="18" charset="-122"/>
              <a:ea typeface="思源宋体" pitchFamily="18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1200" dirty="0" smtClean="0">
                <a:latin typeface="思源宋体" pitchFamily="18" charset="-122"/>
                <a:ea typeface="思源宋体" pitchFamily="18" charset="-122"/>
              </a:rPr>
              <a:t>  途径</a:t>
            </a:r>
            <a:r>
              <a:rPr lang="zh-CN" altLang="en-US" sz="1200" dirty="0">
                <a:latin typeface="思源宋体" pitchFamily="18" charset="-122"/>
                <a:ea typeface="思源宋体" pitchFamily="18" charset="-122"/>
              </a:rPr>
              <a:t>二</a:t>
            </a:r>
            <a:r>
              <a:rPr lang="en-US" altLang="zh-CN" sz="1200" dirty="0">
                <a:latin typeface="思源宋体" pitchFamily="18" charset="-122"/>
                <a:ea typeface="思源宋体" pitchFamily="18" charset="-122"/>
              </a:rPr>
              <a:t>:</a:t>
            </a:r>
            <a:r>
              <a:rPr lang="zh-CN" altLang="en-US" sz="1200" dirty="0">
                <a:latin typeface="思源宋体" pitchFamily="18" charset="-122"/>
                <a:ea typeface="思源宋体" pitchFamily="18" charset="-122"/>
              </a:rPr>
              <a:t>报名资料加盖公章扫描后发送邮箱</a:t>
            </a:r>
            <a:r>
              <a:rPr lang="en-US" altLang="zh-CN" sz="1200" dirty="0">
                <a:latin typeface="思源宋体" pitchFamily="18" charset="-122"/>
                <a:ea typeface="思源宋体" pitchFamily="18" charset="-122"/>
              </a:rPr>
              <a:t>:</a:t>
            </a:r>
            <a:r>
              <a:rPr lang="en-US" altLang="zh-CN" sz="1200" dirty="0" smtClean="0">
                <a:latin typeface="思源宋体" pitchFamily="18" charset="-122"/>
                <a:ea typeface="思源宋体" pitchFamily="18" charset="-122"/>
              </a:rPr>
              <a:t>caigou@posco.net</a:t>
            </a:r>
            <a:r>
              <a:rPr lang="zh-CN" altLang="en-US" sz="1200" dirty="0" smtClean="0">
                <a:latin typeface="思源宋体" pitchFamily="18" charset="-122"/>
                <a:ea typeface="思源宋体" pitchFamily="18" charset="-122"/>
              </a:rPr>
              <a:t>；</a:t>
            </a:r>
            <a:endParaRPr lang="en-US" altLang="zh-CN" sz="1200" dirty="0">
              <a:latin typeface="思源宋体" pitchFamily="18" charset="-122"/>
              <a:ea typeface="思源宋体" pitchFamily="18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1200" dirty="0" smtClean="0">
                <a:latin typeface="思源宋体" pitchFamily="18" charset="-122"/>
                <a:ea typeface="思源宋体" pitchFamily="18" charset="-122"/>
              </a:rPr>
              <a:t>  邮件</a:t>
            </a:r>
            <a:r>
              <a:rPr lang="zh-CN" altLang="en-US" sz="1200" dirty="0">
                <a:latin typeface="思源宋体" pitchFamily="18" charset="-122"/>
                <a:ea typeface="思源宋体" pitchFamily="18" charset="-122"/>
              </a:rPr>
              <a:t>标题</a:t>
            </a:r>
            <a:r>
              <a:rPr lang="en-US" altLang="zh-CN" sz="1200" dirty="0">
                <a:latin typeface="思源宋体" pitchFamily="18" charset="-122"/>
                <a:ea typeface="思源宋体" pitchFamily="18" charset="-122"/>
              </a:rPr>
              <a:t>:</a:t>
            </a:r>
            <a:r>
              <a:rPr lang="zh-CN" altLang="en-US" sz="1200" dirty="0">
                <a:latin typeface="思源宋体" pitchFamily="18" charset="-122"/>
                <a:ea typeface="思源宋体" pitchFamily="18" charset="-122"/>
              </a:rPr>
              <a:t>运输</a:t>
            </a:r>
            <a:r>
              <a:rPr lang="en-US" altLang="zh-CN" sz="1200" dirty="0">
                <a:latin typeface="思源宋体" pitchFamily="18" charset="-122"/>
                <a:ea typeface="思源宋体" pitchFamily="18" charset="-122"/>
              </a:rPr>
              <a:t>+**</a:t>
            </a:r>
            <a:r>
              <a:rPr lang="zh-CN" altLang="en-US" sz="1200" dirty="0">
                <a:latin typeface="思源宋体" pitchFamily="18" charset="-122"/>
                <a:ea typeface="思源宋体" pitchFamily="18" charset="-122"/>
              </a:rPr>
              <a:t>公司全称</a:t>
            </a:r>
            <a:r>
              <a:rPr lang="en-US" altLang="zh-CN" sz="1200" dirty="0">
                <a:latin typeface="思源宋体" pitchFamily="18" charset="-122"/>
                <a:ea typeface="思源宋体" pitchFamily="18" charset="-122"/>
              </a:rPr>
              <a:t>+</a:t>
            </a:r>
            <a:r>
              <a:rPr lang="zh-CN" altLang="en-US" sz="1200" dirty="0">
                <a:latin typeface="思源宋体" pitchFamily="18" charset="-122"/>
                <a:ea typeface="思源宋体" pitchFamily="18" charset="-122"/>
              </a:rPr>
              <a:t>报名日期</a:t>
            </a:r>
            <a:r>
              <a:rPr lang="en-US" altLang="zh-CN" sz="1200" dirty="0">
                <a:latin typeface="思源宋体" pitchFamily="18" charset="-122"/>
                <a:ea typeface="思源宋体" pitchFamily="18" charset="-122"/>
              </a:rPr>
              <a:t>(</a:t>
            </a:r>
            <a:r>
              <a:rPr lang="zh-CN" altLang="en-US" sz="1200" dirty="0">
                <a:latin typeface="思源宋体" pitchFamily="18" charset="-122"/>
                <a:ea typeface="思源宋体" pitchFamily="18" charset="-122"/>
              </a:rPr>
              <a:t>单封邮件不超过</a:t>
            </a:r>
            <a:r>
              <a:rPr lang="en-US" altLang="zh-CN" sz="1200" dirty="0">
                <a:latin typeface="思源宋体" pitchFamily="18" charset="-122"/>
                <a:ea typeface="思源宋体" pitchFamily="18" charset="-122"/>
              </a:rPr>
              <a:t>25M</a:t>
            </a:r>
            <a:r>
              <a:rPr lang="en-US" altLang="zh-CN" sz="1200" dirty="0" smtClean="0">
                <a:latin typeface="思源宋体" pitchFamily="18" charset="-122"/>
                <a:ea typeface="思源宋体" pitchFamily="18" charset="-122"/>
              </a:rPr>
              <a:t>)</a:t>
            </a:r>
            <a:r>
              <a:rPr lang="zh-CN" altLang="en-US" sz="1200" dirty="0" smtClean="0">
                <a:latin typeface="思源宋体" pitchFamily="18" charset="-122"/>
                <a:ea typeface="思源宋体" pitchFamily="18" charset="-122"/>
              </a:rPr>
              <a:t>；</a:t>
            </a:r>
            <a:endParaRPr lang="en-US" altLang="zh-CN" sz="1200" dirty="0" smtClean="0">
              <a:latin typeface="思源宋体" pitchFamily="18" charset="-122"/>
              <a:ea typeface="思源宋体" pitchFamily="18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1200" dirty="0" smtClean="0">
                <a:latin typeface="思源宋体" pitchFamily="18" charset="-122"/>
                <a:ea typeface="思源宋体" pitchFamily="18" charset="-122"/>
              </a:rPr>
              <a:t>7.</a:t>
            </a:r>
            <a:r>
              <a:rPr lang="zh-CN" altLang="en-US" sz="1200" dirty="0" smtClean="0">
                <a:latin typeface="思源宋体" pitchFamily="18" charset="-122"/>
                <a:ea typeface="思源宋体" pitchFamily="18" charset="-122"/>
              </a:rPr>
              <a:t>联系人：闻经理  </a:t>
            </a:r>
            <a:r>
              <a:rPr lang="en-US" altLang="zh-CN" sz="1200" dirty="0" smtClean="0">
                <a:latin typeface="思源宋体" pitchFamily="18" charset="-122"/>
                <a:ea typeface="思源宋体" pitchFamily="18" charset="-122"/>
              </a:rPr>
              <a:t>0532-86837063</a:t>
            </a:r>
            <a:endParaRPr lang="en-US" altLang="zh-CN" sz="1200" dirty="0">
              <a:latin typeface="思源宋体" pitchFamily="18" charset="-122"/>
              <a:ea typeface="思源宋体" pitchFamily="18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1200" dirty="0" smtClean="0">
                <a:latin typeface="思源宋体" pitchFamily="18" charset="-122"/>
                <a:ea typeface="思源宋体" pitchFamily="18" charset="-122"/>
              </a:rPr>
              <a:t>8.《</a:t>
            </a:r>
            <a:r>
              <a:rPr lang="zh-CN" altLang="en-US" sz="1200" dirty="0" smtClean="0">
                <a:latin typeface="思源宋体" pitchFamily="18" charset="-122"/>
                <a:ea typeface="思源宋体" pitchFamily="18" charset="-122"/>
              </a:rPr>
              <a:t>招募报名表</a:t>
            </a:r>
            <a:r>
              <a:rPr lang="en-US" altLang="zh-CN" sz="1200" dirty="0" smtClean="0">
                <a:latin typeface="思源宋体" pitchFamily="18" charset="-122"/>
                <a:ea typeface="思源宋体" pitchFamily="18" charset="-122"/>
              </a:rPr>
              <a:t>》《</a:t>
            </a:r>
            <a:r>
              <a:rPr lang="zh-CN" altLang="en-US" sz="1200" dirty="0">
                <a:latin typeface="思源宋体" pitchFamily="18" charset="-122"/>
                <a:ea typeface="思源宋体" pitchFamily="18" charset="-122"/>
              </a:rPr>
              <a:t>联系人授权委托书</a:t>
            </a:r>
            <a:r>
              <a:rPr lang="en-US" altLang="zh-CN" sz="1200" dirty="0" smtClean="0">
                <a:latin typeface="思源宋体" pitchFamily="18" charset="-122"/>
                <a:ea typeface="思源宋体" pitchFamily="18" charset="-122"/>
              </a:rPr>
              <a:t>》《</a:t>
            </a:r>
            <a:r>
              <a:rPr lang="zh-CN" altLang="en-US" sz="1200" dirty="0" smtClean="0">
                <a:latin typeface="思源宋体" pitchFamily="18" charset="-122"/>
                <a:ea typeface="思源宋体" pitchFamily="18" charset="-122"/>
              </a:rPr>
              <a:t>供应商主动申报函</a:t>
            </a:r>
            <a:r>
              <a:rPr lang="en-US" altLang="zh-CN" sz="1200" dirty="0" smtClean="0">
                <a:latin typeface="思源宋体" pitchFamily="18" charset="-122"/>
                <a:ea typeface="思源宋体" pitchFamily="18" charset="-122"/>
              </a:rPr>
              <a:t>》</a:t>
            </a:r>
            <a:r>
              <a:rPr lang="zh-CN" altLang="en-US" sz="1200" dirty="0" smtClean="0">
                <a:latin typeface="思源宋体" pitchFamily="18" charset="-122"/>
                <a:ea typeface="思源宋体" pitchFamily="18" charset="-122"/>
              </a:rPr>
              <a:t>电子版</a:t>
            </a:r>
            <a:r>
              <a:rPr lang="zh-CN" altLang="en-US" sz="1200" dirty="0">
                <a:latin typeface="思源宋体" pitchFamily="18" charset="-122"/>
                <a:ea typeface="思源宋体" pitchFamily="18" charset="-122"/>
              </a:rPr>
              <a:t>在我司网站</a:t>
            </a:r>
            <a:r>
              <a:rPr lang="en-US" altLang="zh-CN" sz="1200" dirty="0">
                <a:latin typeface="思源宋体" pitchFamily="18" charset="-122"/>
                <a:ea typeface="思源宋体" pitchFamily="18" charset="-122"/>
              </a:rPr>
              <a:t>(</a:t>
            </a:r>
            <a:r>
              <a:rPr lang="en-US" altLang="zh-CN" sz="1200" dirty="0" smtClean="0">
                <a:latin typeface="思源宋体" pitchFamily="18" charset="-122"/>
                <a:ea typeface="思源宋体" pitchFamily="18" charset="-122"/>
                <a:hlinkClick r:id="rId3"/>
              </a:rPr>
              <a:t>WWW.QPSS.CN</a:t>
            </a:r>
            <a:r>
              <a:rPr lang="en-US" altLang="zh-CN" sz="1200" dirty="0" smtClean="0">
                <a:latin typeface="思源宋体" pitchFamily="18" charset="-122"/>
                <a:ea typeface="思源宋体" pitchFamily="18" charset="-122"/>
              </a:rPr>
              <a:t>)</a:t>
            </a:r>
            <a:r>
              <a:rPr lang="zh-CN" altLang="en-US" sz="1200" dirty="0" smtClean="0">
                <a:latin typeface="思源宋体" pitchFamily="18" charset="-122"/>
                <a:ea typeface="思源宋体" pitchFamily="18" charset="-122"/>
              </a:rPr>
              <a:t>下载。</a:t>
            </a:r>
            <a:endParaRPr lang="en-US" altLang="zh-CN" sz="1200" dirty="0" smtClean="0">
              <a:latin typeface="思源宋体" pitchFamily="18" charset="-122"/>
              <a:ea typeface="思源宋体" pitchFamily="18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1600" b="1" dirty="0" smtClean="0">
                <a:latin typeface="思源宋体" pitchFamily="18" charset="-122"/>
                <a:ea typeface="思源宋体" pitchFamily="18" charset="-122"/>
              </a:rPr>
              <a:t>二</a:t>
            </a:r>
            <a:r>
              <a:rPr lang="zh-CN" altLang="en-US" sz="1600" b="1" dirty="0">
                <a:latin typeface="思源宋体" pitchFamily="18" charset="-122"/>
                <a:ea typeface="思源宋体" pitchFamily="18" charset="-122"/>
              </a:rPr>
              <a:t>、提供资料清单：</a:t>
            </a:r>
          </a:p>
          <a:p>
            <a:pPr>
              <a:lnSpc>
                <a:spcPct val="150000"/>
              </a:lnSpc>
            </a:pPr>
            <a:r>
              <a:rPr lang="en-US" altLang="zh-CN" sz="1200" dirty="0">
                <a:latin typeface="思源宋体" pitchFamily="18" charset="-122"/>
                <a:ea typeface="思源宋体" pitchFamily="18" charset="-122"/>
              </a:rPr>
              <a:t>1.</a:t>
            </a:r>
            <a:r>
              <a:rPr lang="zh-CN" altLang="en-US" sz="1200" dirty="0" smtClean="0">
                <a:latin typeface="思源宋体" pitchFamily="18" charset="-122"/>
                <a:ea typeface="思源宋体" pitchFamily="18" charset="-122"/>
              </a:rPr>
              <a:t>营业执照；</a:t>
            </a:r>
            <a:endParaRPr lang="zh-CN" altLang="en-US" sz="1200" dirty="0">
              <a:latin typeface="思源宋体" pitchFamily="18" charset="-122"/>
              <a:ea typeface="思源宋体" pitchFamily="18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1200" dirty="0">
                <a:latin typeface="思源宋体" pitchFamily="18" charset="-122"/>
                <a:ea typeface="思源宋体" pitchFamily="18" charset="-122"/>
              </a:rPr>
              <a:t>2.</a:t>
            </a:r>
            <a:r>
              <a:rPr lang="zh-CN" altLang="en-US" sz="1200" dirty="0">
                <a:latin typeface="思源宋体" pitchFamily="18" charset="-122"/>
                <a:ea typeface="思源宋体" pitchFamily="18" charset="-122"/>
              </a:rPr>
              <a:t>单位联系人授权委托书（联系人在社保明细中</a:t>
            </a:r>
            <a:r>
              <a:rPr lang="zh-CN" altLang="en-US" sz="1200" dirty="0" smtClean="0">
                <a:latin typeface="思源宋体" pitchFamily="18" charset="-122"/>
                <a:ea typeface="思源宋体" pitchFamily="18" charset="-122"/>
              </a:rPr>
              <a:t>）；</a:t>
            </a:r>
            <a:endParaRPr lang="zh-CN" altLang="en-US" sz="1200" dirty="0">
              <a:latin typeface="思源宋体" pitchFamily="18" charset="-122"/>
              <a:ea typeface="思源宋体" pitchFamily="18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1200" dirty="0">
                <a:latin typeface="思源宋体" pitchFamily="18" charset="-122"/>
                <a:ea typeface="思源宋体" pitchFamily="18" charset="-122"/>
              </a:rPr>
              <a:t>3.</a:t>
            </a:r>
            <a:r>
              <a:rPr lang="zh-CN" altLang="en-US" sz="1200" dirty="0">
                <a:latin typeface="思源宋体" pitchFamily="18" charset="-122"/>
                <a:ea typeface="思源宋体" pitchFamily="18" charset="-122"/>
              </a:rPr>
              <a:t>公司缴纳社保人员清单</a:t>
            </a:r>
            <a:r>
              <a:rPr lang="en-US" altLang="zh-CN" sz="1200" dirty="0">
                <a:latin typeface="思源宋体" pitchFamily="18" charset="-122"/>
                <a:ea typeface="思源宋体" pitchFamily="18" charset="-122"/>
              </a:rPr>
              <a:t>(</a:t>
            </a:r>
            <a:r>
              <a:rPr lang="zh-CN" altLang="en-US" sz="1200" dirty="0">
                <a:latin typeface="思源宋体" pitchFamily="18" charset="-122"/>
                <a:ea typeface="思源宋体" pitchFamily="18" charset="-122"/>
              </a:rPr>
              <a:t>社保系统导出</a:t>
            </a:r>
            <a:r>
              <a:rPr lang="en-US" altLang="zh-CN" sz="1200" dirty="0" smtClean="0">
                <a:latin typeface="思源宋体" pitchFamily="18" charset="-122"/>
                <a:ea typeface="思源宋体" pitchFamily="18" charset="-122"/>
              </a:rPr>
              <a:t>)</a:t>
            </a:r>
            <a:r>
              <a:rPr lang="zh-CN" altLang="en-US" sz="1200" dirty="0" smtClean="0">
                <a:latin typeface="思源宋体" pitchFamily="18" charset="-122"/>
                <a:ea typeface="思源宋体" pitchFamily="18" charset="-122"/>
              </a:rPr>
              <a:t>；</a:t>
            </a:r>
            <a:endParaRPr lang="en-US" altLang="zh-CN" sz="1200" dirty="0">
              <a:latin typeface="思源宋体" pitchFamily="18" charset="-122"/>
              <a:ea typeface="思源宋体" pitchFamily="18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1200" dirty="0">
                <a:latin typeface="思源宋体" pitchFamily="18" charset="-122"/>
                <a:ea typeface="思源宋体" pitchFamily="18" charset="-122"/>
              </a:rPr>
              <a:t>4.</a:t>
            </a:r>
            <a:r>
              <a:rPr lang="zh-CN" altLang="en-US" sz="1200" dirty="0">
                <a:latin typeface="思源宋体" pitchFamily="18" charset="-122"/>
                <a:ea typeface="思源宋体" pitchFamily="18" charset="-122"/>
              </a:rPr>
              <a:t>纳税信用等级</a:t>
            </a:r>
            <a:r>
              <a:rPr lang="en-US" altLang="zh-CN" sz="1200" dirty="0">
                <a:latin typeface="思源宋体" pitchFamily="18" charset="-122"/>
                <a:ea typeface="思源宋体" pitchFamily="18" charset="-122"/>
              </a:rPr>
              <a:t>(</a:t>
            </a:r>
            <a:r>
              <a:rPr lang="zh-CN" altLang="en-US" sz="1200" dirty="0">
                <a:latin typeface="思源宋体" pitchFamily="18" charset="-122"/>
                <a:ea typeface="思源宋体" pitchFamily="18" charset="-122"/>
              </a:rPr>
              <a:t>税务系统网站截图</a:t>
            </a:r>
            <a:r>
              <a:rPr lang="en-US" altLang="zh-CN" sz="1200" dirty="0" smtClean="0">
                <a:latin typeface="思源宋体" pitchFamily="18" charset="-122"/>
                <a:ea typeface="思源宋体" pitchFamily="18" charset="-122"/>
              </a:rPr>
              <a:t>)</a:t>
            </a:r>
            <a:r>
              <a:rPr lang="zh-CN" altLang="en-US" sz="1200" dirty="0" smtClean="0">
                <a:latin typeface="思源宋体" pitchFamily="18" charset="-122"/>
                <a:ea typeface="思源宋体" pitchFamily="18" charset="-122"/>
              </a:rPr>
              <a:t>；</a:t>
            </a:r>
            <a:endParaRPr lang="en-US" altLang="zh-CN" sz="1200" dirty="0">
              <a:latin typeface="思源宋体" pitchFamily="18" charset="-122"/>
              <a:ea typeface="思源宋体" pitchFamily="18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1200" dirty="0" smtClean="0">
                <a:latin typeface="思源宋体" pitchFamily="18" charset="-122"/>
                <a:ea typeface="思源宋体" pitchFamily="18" charset="-122"/>
              </a:rPr>
              <a:t>5. `22-`24</a:t>
            </a:r>
            <a:r>
              <a:rPr lang="zh-CN" altLang="en-US" sz="1200" dirty="0" smtClean="0">
                <a:latin typeface="思源宋体" pitchFamily="18" charset="-122"/>
                <a:ea typeface="思源宋体" pitchFamily="18" charset="-122"/>
              </a:rPr>
              <a:t>年资产负债表</a:t>
            </a:r>
            <a:r>
              <a:rPr lang="zh-CN" altLang="en-US" sz="1200" dirty="0">
                <a:latin typeface="思源宋体" pitchFamily="18" charset="-122"/>
                <a:ea typeface="思源宋体" pitchFamily="18" charset="-122"/>
              </a:rPr>
              <a:t>及</a:t>
            </a:r>
            <a:r>
              <a:rPr lang="zh-CN" altLang="en-US" sz="1200" dirty="0" smtClean="0">
                <a:latin typeface="思源宋体" pitchFamily="18" charset="-122"/>
                <a:ea typeface="思源宋体" pitchFamily="18" charset="-122"/>
              </a:rPr>
              <a:t>利润表；</a:t>
            </a:r>
            <a:endParaRPr lang="zh-CN" altLang="en-US" sz="1200" dirty="0">
              <a:latin typeface="思源宋体" pitchFamily="18" charset="-122"/>
              <a:ea typeface="思源宋体" pitchFamily="18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1200" dirty="0">
                <a:latin typeface="思源宋体" pitchFamily="18" charset="-122"/>
                <a:ea typeface="思源宋体" pitchFamily="18" charset="-122"/>
              </a:rPr>
              <a:t>6.</a:t>
            </a:r>
            <a:r>
              <a:rPr lang="zh-CN" altLang="en-US" sz="1200" dirty="0">
                <a:latin typeface="思源宋体" pitchFamily="18" charset="-122"/>
                <a:ea typeface="思源宋体" pitchFamily="18" charset="-122"/>
              </a:rPr>
              <a:t>上年度年运输量</a:t>
            </a:r>
            <a:r>
              <a:rPr lang="zh-CN" altLang="en-US" sz="1200" dirty="0" smtClean="0">
                <a:latin typeface="思源宋体" pitchFamily="18" charset="-122"/>
                <a:ea typeface="思源宋体" pitchFamily="18" charset="-122"/>
              </a:rPr>
              <a:t>证明；</a:t>
            </a:r>
            <a:endParaRPr lang="zh-CN" altLang="en-US" sz="1200" dirty="0">
              <a:latin typeface="思源宋体" pitchFamily="18" charset="-122"/>
              <a:ea typeface="思源宋体" pitchFamily="18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1200" dirty="0">
                <a:latin typeface="思源宋体" pitchFamily="18" charset="-122"/>
                <a:ea typeface="思源宋体" pitchFamily="18" charset="-122"/>
              </a:rPr>
              <a:t>7. POSCO</a:t>
            </a:r>
            <a:r>
              <a:rPr lang="zh-CN" altLang="en-US" sz="1200" dirty="0">
                <a:latin typeface="思源宋体" pitchFamily="18" charset="-122"/>
                <a:ea typeface="思源宋体" pitchFamily="18" charset="-122"/>
              </a:rPr>
              <a:t>集团或钢铁相关联企业运输实绩（</a:t>
            </a:r>
            <a:r>
              <a:rPr lang="en-US" altLang="zh-CN" sz="1200" dirty="0">
                <a:latin typeface="思源宋体" pitchFamily="18" charset="-122"/>
                <a:ea typeface="思源宋体" pitchFamily="18" charset="-122"/>
              </a:rPr>
              <a:t>`22</a:t>
            </a:r>
            <a:r>
              <a:rPr lang="zh-CN" altLang="en-US" sz="1200" dirty="0">
                <a:latin typeface="思源宋体" pitchFamily="18" charset="-122"/>
                <a:ea typeface="思源宋体" pitchFamily="18" charset="-122"/>
              </a:rPr>
              <a:t>年</a:t>
            </a:r>
            <a:r>
              <a:rPr lang="en-US" altLang="zh-CN" sz="1200" dirty="0">
                <a:latin typeface="思源宋体" pitchFamily="18" charset="-122"/>
                <a:ea typeface="思源宋体" pitchFamily="18" charset="-122"/>
              </a:rPr>
              <a:t>-24</a:t>
            </a:r>
            <a:r>
              <a:rPr lang="zh-CN" altLang="en-US" sz="1200" dirty="0">
                <a:latin typeface="思源宋体" pitchFamily="18" charset="-122"/>
                <a:ea typeface="思源宋体" pitchFamily="18" charset="-122"/>
              </a:rPr>
              <a:t>年合同）</a:t>
            </a:r>
          </a:p>
          <a:p>
            <a:pPr>
              <a:lnSpc>
                <a:spcPct val="150000"/>
              </a:lnSpc>
            </a:pPr>
            <a:r>
              <a:rPr lang="en-US" altLang="zh-CN" sz="1200" dirty="0">
                <a:latin typeface="思源宋体" pitchFamily="18" charset="-122"/>
                <a:ea typeface="思源宋体" pitchFamily="18" charset="-122"/>
              </a:rPr>
              <a:t>8.</a:t>
            </a:r>
            <a:r>
              <a:rPr lang="zh-CN" altLang="en-US" sz="1200" dirty="0">
                <a:latin typeface="思源宋体" pitchFamily="18" charset="-122"/>
                <a:ea typeface="思源宋体" pitchFamily="18" charset="-122"/>
              </a:rPr>
              <a:t>自有车辆数量（行驶证在公司或股东名下，国五以上）</a:t>
            </a:r>
          </a:p>
          <a:p>
            <a:pPr>
              <a:lnSpc>
                <a:spcPct val="150000"/>
              </a:lnSpc>
            </a:pPr>
            <a:r>
              <a:rPr lang="en-US" altLang="zh-CN" sz="1200" dirty="0" smtClean="0">
                <a:latin typeface="思源宋体" pitchFamily="18" charset="-122"/>
                <a:ea typeface="思源宋体" pitchFamily="18" charset="-122"/>
              </a:rPr>
              <a:t>9.</a:t>
            </a:r>
            <a:r>
              <a:rPr lang="zh-CN" altLang="en-US" sz="1200" dirty="0" smtClean="0">
                <a:latin typeface="思源宋体" pitchFamily="18" charset="-122"/>
                <a:ea typeface="思源宋体" pitchFamily="18" charset="-122"/>
              </a:rPr>
              <a:t>运输保险单</a:t>
            </a:r>
            <a:endParaRPr lang="zh-CN" altLang="en-US" sz="1200" dirty="0">
              <a:latin typeface="思源宋体" pitchFamily="18" charset="-122"/>
              <a:ea typeface="思源宋体" pitchFamily="18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1200" dirty="0">
                <a:latin typeface="思源宋体" pitchFamily="18" charset="-122"/>
                <a:ea typeface="思源宋体" pitchFamily="18" charset="-122"/>
              </a:rPr>
              <a:t>10.</a:t>
            </a:r>
            <a:r>
              <a:rPr lang="zh-CN" altLang="en-US" sz="1200" dirty="0">
                <a:latin typeface="思源宋体" pitchFamily="18" charset="-122"/>
                <a:ea typeface="思源宋体" pitchFamily="18" charset="-122"/>
              </a:rPr>
              <a:t>相关体系资质证书</a:t>
            </a:r>
            <a:r>
              <a:rPr lang="en-US" altLang="zh-CN" sz="1200" dirty="0">
                <a:latin typeface="思源宋体" pitchFamily="18" charset="-122"/>
                <a:ea typeface="思源宋体" pitchFamily="18" charset="-122"/>
              </a:rPr>
              <a:t>(</a:t>
            </a:r>
            <a:r>
              <a:rPr lang="zh-CN" altLang="en-US" sz="1200" dirty="0">
                <a:latin typeface="思源宋体" pitchFamily="18" charset="-122"/>
                <a:ea typeface="思源宋体" pitchFamily="18" charset="-122"/>
              </a:rPr>
              <a:t>例：</a:t>
            </a:r>
            <a:r>
              <a:rPr lang="en-US" altLang="zh-CN" sz="1200" dirty="0">
                <a:latin typeface="思源宋体" pitchFamily="18" charset="-122"/>
                <a:ea typeface="思源宋体" pitchFamily="18" charset="-122"/>
              </a:rPr>
              <a:t>ISO</a:t>
            </a:r>
            <a:r>
              <a:rPr lang="zh-CN" altLang="en-US" sz="1200" dirty="0">
                <a:latin typeface="思源宋体" pitchFamily="18" charset="-122"/>
                <a:ea typeface="思源宋体" pitchFamily="18" charset="-122"/>
              </a:rPr>
              <a:t>质量体系证书、环境认证体系证书、高新技术企业证或其他证书</a:t>
            </a:r>
            <a:r>
              <a:rPr lang="zh-CN" altLang="en-US" sz="1200" dirty="0" smtClean="0">
                <a:latin typeface="思源宋体" pitchFamily="18" charset="-122"/>
                <a:ea typeface="思源宋体" pitchFamily="18" charset="-122"/>
              </a:rPr>
              <a:t>等）</a:t>
            </a:r>
            <a:endParaRPr lang="zh-CN" altLang="en-US" sz="1200" dirty="0">
              <a:latin typeface="思源宋体" pitchFamily="18" charset="-122"/>
              <a:ea typeface="思源宋体" pitchFamily="18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4480539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2" descr="B3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65500"/>
          <a:stretch>
            <a:fillRect/>
          </a:stretch>
        </p:blipFill>
        <p:spPr bwMode="auto">
          <a:xfrm flipH="1">
            <a:off x="0" y="0"/>
            <a:ext cx="6858000" cy="632520"/>
          </a:xfrm>
          <a:prstGeom prst="rect">
            <a:avLst/>
          </a:prstGeom>
          <a:noFill/>
        </p:spPr>
      </p:pic>
      <p:graphicFrame>
        <p:nvGraphicFramePr>
          <p:cNvPr id="11" name="표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36156816"/>
              </p:ext>
            </p:extLst>
          </p:nvPr>
        </p:nvGraphicFramePr>
        <p:xfrm>
          <a:off x="115889" y="664928"/>
          <a:ext cx="6624637" cy="738720"/>
        </p:xfrm>
        <a:graphic>
          <a:graphicData uri="http://schemas.openxmlformats.org/drawingml/2006/table">
            <a:tbl>
              <a:tblPr firstRow="1" bandRow="1">
                <a:effectLst/>
                <a:tableStyleId>{5940675A-B579-460E-94D1-54222C63F5DA}</a:tableStyleId>
              </a:tblPr>
              <a:tblGrid>
                <a:gridCol w="936834"/>
                <a:gridCol w="1224118"/>
                <a:gridCol w="4463685"/>
              </a:tblGrid>
              <a:tr h="369360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zh-CN" altLang="en-US" sz="1200" dirty="0" smtClean="0">
                          <a:latin typeface="思源宋体" pitchFamily="18" charset="-122"/>
                          <a:ea typeface="思源宋体" pitchFamily="18" charset="-122"/>
                          <a:cs typeface="Times New Roman" pitchFamily="18" charset="0"/>
                        </a:rPr>
                        <a:t>申请</a:t>
                      </a:r>
                      <a:r>
                        <a:rPr lang="zh-CN" altLang="en-US" sz="1200" dirty="0" smtClean="0">
                          <a:latin typeface="思源宋体" pitchFamily="18" charset="-122"/>
                          <a:ea typeface="思源宋体" pitchFamily="18" charset="-122"/>
                          <a:cs typeface="Times New Roman" pitchFamily="18" charset="0"/>
                        </a:rPr>
                        <a:t>报名</a:t>
                      </a:r>
                      <a:endParaRPr lang="en-US" altLang="zh-CN" sz="1200" dirty="0" smtClean="0">
                        <a:latin typeface="思源宋体" pitchFamily="18" charset="-122"/>
                        <a:ea typeface="思源宋体" pitchFamily="18" charset="-122"/>
                        <a:cs typeface="Times New Roman" pitchFamily="18" charset="0"/>
                      </a:endParaRPr>
                    </a:p>
                    <a:p>
                      <a:pPr algn="ctr" latinLnBrk="1"/>
                      <a:r>
                        <a:rPr lang="zh-CN" altLang="en-US" sz="1200" dirty="0" smtClean="0">
                          <a:latin typeface="思源宋体" pitchFamily="18" charset="-122"/>
                          <a:ea typeface="思源宋体" pitchFamily="18" charset="-122"/>
                          <a:cs typeface="Times New Roman" pitchFamily="18" charset="0"/>
                        </a:rPr>
                        <a:t>招募项目</a:t>
                      </a:r>
                      <a:endParaRPr lang="ko-KR" altLang="en-US" sz="1200" dirty="0">
                        <a:latin typeface="思源宋体" pitchFamily="18" charset="-122"/>
                        <a:ea typeface="思源宋体" pitchFamily="18" charset="-122"/>
                        <a:cs typeface="Times New Roman" pitchFamily="18" charset="0"/>
                      </a:endParaRPr>
                    </a:p>
                  </a:txBody>
                  <a:tcPr marL="91439" marR="91439" marT="44923" marB="44923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zh-CN" altLang="en-US" sz="1200" kern="1200" dirty="0" smtClean="0">
                          <a:solidFill>
                            <a:schemeClr val="tx1"/>
                          </a:solidFill>
                          <a:latin typeface="思源宋体" pitchFamily="18" charset="-122"/>
                          <a:ea typeface="思源宋体" pitchFamily="18" charset="-122"/>
                          <a:cs typeface="Times New Roman" pitchFamily="18" charset="0"/>
                        </a:rPr>
                        <a:t>招募项目名称</a:t>
                      </a:r>
                      <a:endParaRPr lang="ko-KR" altLang="en-US" sz="1200" kern="1200" dirty="0">
                        <a:solidFill>
                          <a:schemeClr val="tx1"/>
                        </a:solidFill>
                        <a:latin typeface="思源宋体" pitchFamily="18" charset="-122"/>
                        <a:ea typeface="思源宋体" pitchFamily="18" charset="-122"/>
                        <a:cs typeface="Times New Roman" pitchFamily="18" charset="0"/>
                      </a:endParaRPr>
                    </a:p>
                  </a:txBody>
                  <a:tcPr marL="91439" marR="91439" marT="44923" marB="44923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zh-CN" altLang="en-US" sz="11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思源宋体" pitchFamily="18" charset="-122"/>
                          <a:ea typeface="思源宋体" pitchFamily="18" charset="-122"/>
                          <a:cs typeface="Times New Roman" pitchFamily="18" charset="0"/>
                        </a:rPr>
                        <a:t>公路运输供应商</a:t>
                      </a:r>
                      <a:endParaRPr lang="ko-KR" altLang="en-US" sz="1100" dirty="0">
                        <a:solidFill>
                          <a:schemeClr val="accent6">
                            <a:lumMod val="75000"/>
                          </a:schemeClr>
                        </a:solidFill>
                        <a:latin typeface="思源宋体" pitchFamily="18" charset="-122"/>
                        <a:ea typeface="思源宋体" pitchFamily="18" charset="-122"/>
                        <a:cs typeface="Times New Roman" pitchFamily="18" charset="0"/>
                      </a:endParaRPr>
                    </a:p>
                  </a:txBody>
                  <a:tcPr marL="91439" marR="91439" marT="44923" marB="44923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69360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zh-CN" altLang="en-US" sz="1200" dirty="0" smtClean="0">
                          <a:latin typeface="思源宋体" pitchFamily="18" charset="-122"/>
                          <a:ea typeface="思源宋体" pitchFamily="18" charset="-122"/>
                          <a:cs typeface="Times New Roman" pitchFamily="18" charset="0"/>
                        </a:rPr>
                        <a:t> 公司全称</a:t>
                      </a:r>
                      <a:endParaRPr lang="ko-KR" altLang="en-US" sz="1200" dirty="0">
                        <a:latin typeface="思源宋体" pitchFamily="18" charset="-122"/>
                        <a:ea typeface="思源宋体" pitchFamily="18" charset="-122"/>
                        <a:cs typeface="Times New Roman" pitchFamily="18" charset="0"/>
                      </a:endParaRPr>
                    </a:p>
                  </a:txBody>
                  <a:tcPr marL="91439" marR="91439" marT="44923" marB="44923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1" hangingPunct="1"/>
                      <a:endParaRPr lang="ko-KR" altLang="en-US" sz="1100" kern="1200" dirty="0">
                        <a:solidFill>
                          <a:schemeClr val="accent6">
                            <a:lumMod val="75000"/>
                          </a:schemeClr>
                        </a:solidFill>
                        <a:latin typeface="思源宋体" pitchFamily="18" charset="-122"/>
                        <a:ea typeface="思源宋体" pitchFamily="18" charset="-122"/>
                        <a:cs typeface="Times New Roman" pitchFamily="18" charset="0"/>
                      </a:endParaRPr>
                    </a:p>
                  </a:txBody>
                  <a:tcPr marL="91439" marR="91439" marT="44923" marB="44923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graphicFrame>
        <p:nvGraphicFramePr>
          <p:cNvPr id="12" name="Group 14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90882271"/>
              </p:ext>
            </p:extLst>
          </p:nvPr>
        </p:nvGraphicFramePr>
        <p:xfrm>
          <a:off x="117476" y="1434240"/>
          <a:ext cx="3203575" cy="1821602"/>
        </p:xfrm>
        <a:graphic>
          <a:graphicData uri="http://schemas.openxmlformats.org/drawingml/2006/table">
            <a:tbl>
              <a:tblPr/>
              <a:tblGrid>
                <a:gridCol w="935038"/>
                <a:gridCol w="863600"/>
                <a:gridCol w="1404937"/>
              </a:tblGrid>
              <a:tr h="272236">
                <a:tc rowSpan="6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思源宋体" pitchFamily="18" charset="-122"/>
                          <a:ea typeface="思源宋体" pitchFamily="18" charset="-122"/>
                        </a:rPr>
                        <a:t>一般</a:t>
                      </a: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思源宋体" pitchFamily="18" charset="-122"/>
                          <a:ea typeface="思源宋体" pitchFamily="18" charset="-122"/>
                        </a:rPr>
                        <a:t>现状</a:t>
                      </a:r>
                    </a:p>
                  </a:txBody>
                  <a:tcPr marT="44924" marB="44924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思源宋体" pitchFamily="18" charset="-122"/>
                          <a:ea typeface="思源宋体" pitchFamily="18" charset="-122"/>
                        </a:rPr>
                        <a:t>法人代表</a:t>
                      </a:r>
                      <a:endParaRPr kumimoji="0" lang="ko-KR" altLang="en-US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思源宋体" pitchFamily="18" charset="-122"/>
                        <a:ea typeface="思源宋体" pitchFamily="18" charset="-122"/>
                      </a:endParaRPr>
                    </a:p>
                  </a:txBody>
                  <a:tcPr marT="44924" marB="44924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思源宋体" pitchFamily="18" charset="-122"/>
                        <a:ea typeface="思源宋体" pitchFamily="18" charset="-122"/>
                      </a:endParaRPr>
                    </a:p>
                  </a:txBody>
                  <a:tcPr marT="44924" marB="44924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8681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思源宋体" pitchFamily="18" charset="-122"/>
                          <a:ea typeface="思源宋体" pitchFamily="18" charset="-122"/>
                        </a:rPr>
                        <a:t>股东</a:t>
                      </a:r>
                      <a:r>
                        <a:rPr kumimoji="0" lang="en-US" altLang="zh-CN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思源宋体" pitchFamily="18" charset="-122"/>
                          <a:ea typeface="思源宋体" pitchFamily="18" charset="-122"/>
                        </a:rPr>
                        <a:t>(</a:t>
                      </a:r>
                      <a:r>
                        <a:rPr kumimoji="0" lang="zh-CN" alt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思源宋体" pitchFamily="18" charset="-122"/>
                          <a:ea typeface="思源宋体" pitchFamily="18" charset="-122"/>
                        </a:rPr>
                        <a:t>占</a:t>
                      </a:r>
                      <a:r>
                        <a:rPr kumimoji="0" lang="en-US" altLang="zh-CN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思源宋体" pitchFamily="18" charset="-122"/>
                          <a:ea typeface="思源宋体" pitchFamily="18" charset="-122"/>
                        </a:rPr>
                        <a:t>%)</a:t>
                      </a:r>
                      <a:endParaRPr kumimoji="0" lang="ko-KR" altLang="en-US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思源宋体" pitchFamily="18" charset="-122"/>
                        <a:ea typeface="思源宋体" pitchFamily="18" charset="-122"/>
                      </a:endParaRPr>
                    </a:p>
                  </a:txBody>
                  <a:tcPr marT="44924" marB="44924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思源宋体" pitchFamily="18" charset="-122"/>
                          <a:ea typeface="思源宋体" pitchFamily="18" charset="-122"/>
                        </a:rPr>
                        <a:t>例：某某某</a:t>
                      </a:r>
                      <a:r>
                        <a:rPr kumimoji="0" lang="en-US" altLang="zh-CN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思源宋体" pitchFamily="18" charset="-122"/>
                          <a:ea typeface="思源宋体" pitchFamily="18" charset="-122"/>
                        </a:rPr>
                        <a:t>(?%)</a:t>
                      </a:r>
                    </a:p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思源宋体" pitchFamily="18" charset="-122"/>
                          <a:ea typeface="思源宋体" pitchFamily="18" charset="-122"/>
                        </a:rPr>
                        <a:t>    某某某</a:t>
                      </a:r>
                      <a:r>
                        <a:rPr kumimoji="0" lang="en-US" altLang="zh-CN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思源宋体" pitchFamily="18" charset="-122"/>
                          <a:ea typeface="思源宋体" pitchFamily="18" charset="-122"/>
                        </a:rPr>
                        <a:t>(?%)</a:t>
                      </a:r>
                      <a:endParaRPr kumimoji="0" lang="ko-KR" altLang="en-US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思源宋体" pitchFamily="18" charset="-122"/>
                        <a:ea typeface="思源宋体" pitchFamily="18" charset="-122"/>
                      </a:endParaRPr>
                    </a:p>
                  </a:txBody>
                  <a:tcPr marT="44924" marB="44924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2236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思源宋体" pitchFamily="18" charset="-122"/>
                          <a:ea typeface="思源宋体" pitchFamily="18" charset="-122"/>
                        </a:rPr>
                        <a:t>成立日期</a:t>
                      </a:r>
                      <a:endParaRPr kumimoji="0" lang="ko-KR" altLang="en-US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思源宋体" pitchFamily="18" charset="-122"/>
                        <a:ea typeface="思源宋体" pitchFamily="18" charset="-122"/>
                      </a:endParaRPr>
                    </a:p>
                  </a:txBody>
                  <a:tcPr marT="44924" marB="44924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思源宋体" pitchFamily="18" charset="-122"/>
                        <a:ea typeface="思源宋体" pitchFamily="18" charset="-122"/>
                      </a:endParaRPr>
                    </a:p>
                  </a:txBody>
                  <a:tcPr marT="44924" marB="44924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2236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思源宋体" pitchFamily="18" charset="-122"/>
                          <a:ea typeface="思源宋体" pitchFamily="18" charset="-122"/>
                        </a:rPr>
                        <a:t>地址</a:t>
                      </a:r>
                      <a:r>
                        <a:rPr kumimoji="0" lang="en-US" altLang="zh-CN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思源宋体" pitchFamily="18" charset="-122"/>
                          <a:ea typeface="思源宋体" pitchFamily="18" charset="-122"/>
                        </a:rPr>
                        <a:t>(</a:t>
                      </a:r>
                      <a:r>
                        <a:rPr kumimoji="0" lang="zh-CN" alt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思源宋体" pitchFamily="18" charset="-122"/>
                          <a:ea typeface="思源宋体" pitchFamily="18" charset="-122"/>
                        </a:rPr>
                        <a:t>省市</a:t>
                      </a:r>
                      <a:r>
                        <a:rPr kumimoji="0" lang="en-US" altLang="zh-CN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思源宋体" pitchFamily="18" charset="-122"/>
                          <a:ea typeface="思源宋体" pitchFamily="18" charset="-122"/>
                        </a:rPr>
                        <a:t>)</a:t>
                      </a:r>
                      <a:endParaRPr kumimoji="0" lang="ko-KR" altLang="en-US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思源宋体" pitchFamily="18" charset="-122"/>
                        <a:ea typeface="思源宋体" pitchFamily="18" charset="-122"/>
                      </a:endParaRPr>
                    </a:p>
                  </a:txBody>
                  <a:tcPr marT="44924" marB="44924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思源宋体" pitchFamily="18" charset="-122"/>
                        <a:ea typeface="思源宋体" pitchFamily="18" charset="-122"/>
                      </a:endParaRPr>
                    </a:p>
                  </a:txBody>
                  <a:tcPr marT="44924" marB="44924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3977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思源宋体" pitchFamily="18" charset="-122"/>
                          <a:ea typeface="思源宋体" pitchFamily="18" charset="-122"/>
                        </a:rPr>
                        <a:t>员工总人数</a:t>
                      </a:r>
                      <a:endParaRPr kumimoji="0" lang="en-US" altLang="ko-KR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思源宋体" pitchFamily="18" charset="-122"/>
                        <a:ea typeface="思源宋体" pitchFamily="18" charset="-122"/>
                      </a:endParaRPr>
                    </a:p>
                  </a:txBody>
                  <a:tcPr marT="44924" marB="44924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思源宋体" pitchFamily="18" charset="-122"/>
                        <a:ea typeface="思源宋体" pitchFamily="18" charset="-122"/>
                      </a:endParaRPr>
                    </a:p>
                  </a:txBody>
                  <a:tcPr marT="44924" marB="44924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2236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思源宋体" pitchFamily="18" charset="-122"/>
                          <a:ea typeface="思源宋体" pitchFamily="18" charset="-122"/>
                        </a:rPr>
                        <a:t>业务类型</a:t>
                      </a:r>
                      <a:endParaRPr kumimoji="0" lang="ko-KR" altLang="en-US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思源宋体" pitchFamily="18" charset="-122"/>
                        <a:ea typeface="思源宋体" pitchFamily="18" charset="-122"/>
                      </a:endParaRPr>
                    </a:p>
                  </a:txBody>
                  <a:tcPr marT="44924" marB="44924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zh-CN" altLang="en-US" sz="8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思源宋体" pitchFamily="18" charset="-122"/>
                          <a:ea typeface="思源宋体" pitchFamily="18" charset="-122"/>
                        </a:rPr>
                        <a:t>例：制造</a:t>
                      </a:r>
                      <a:r>
                        <a:rPr lang="en-US" altLang="zh-CN" sz="8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思源宋体" pitchFamily="18" charset="-122"/>
                          <a:ea typeface="思源宋体" pitchFamily="18" charset="-122"/>
                        </a:rPr>
                        <a:t>or</a:t>
                      </a:r>
                      <a:r>
                        <a:rPr lang="zh-CN" altLang="en-US" sz="8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思源宋体" pitchFamily="18" charset="-122"/>
                          <a:ea typeface="思源宋体" pitchFamily="18" charset="-122"/>
                        </a:rPr>
                        <a:t>贸易型</a:t>
                      </a:r>
                      <a:endParaRPr lang="ko-KR" altLang="en-US" sz="800" dirty="0">
                        <a:solidFill>
                          <a:schemeClr val="accent6">
                            <a:lumMod val="75000"/>
                          </a:schemeClr>
                        </a:solidFill>
                        <a:latin typeface="思源宋体" pitchFamily="18" charset="-122"/>
                        <a:ea typeface="思源宋体" pitchFamily="18" charset="-122"/>
                      </a:endParaRPr>
                    </a:p>
                  </a:txBody>
                  <a:tcPr marT="44924" marB="44924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3" name="Group 13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03001286"/>
              </p:ext>
            </p:extLst>
          </p:nvPr>
        </p:nvGraphicFramePr>
        <p:xfrm>
          <a:off x="3429001" y="1441440"/>
          <a:ext cx="3313113" cy="1693441"/>
        </p:xfrm>
        <a:graphic>
          <a:graphicData uri="http://schemas.openxmlformats.org/drawingml/2006/table">
            <a:tbl>
              <a:tblPr/>
              <a:tblGrid>
                <a:gridCol w="930275"/>
                <a:gridCol w="1157957"/>
                <a:gridCol w="1224881"/>
              </a:tblGrid>
              <a:tr h="366327">
                <a:tc rowSpan="5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思源宋体" pitchFamily="18" charset="-122"/>
                          <a:ea typeface="思源宋体" pitchFamily="18" charset="-122"/>
                        </a:rPr>
                        <a:t>财务状况</a:t>
                      </a:r>
                      <a:endParaRPr kumimoji="0" lang="en-US" altLang="ko-KR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思源宋体" pitchFamily="18" charset="-122"/>
                        <a:ea typeface="思源宋体" pitchFamily="18" charset="-122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思源宋体" pitchFamily="18" charset="-122"/>
                          <a:ea typeface="思源宋体" pitchFamily="18" charset="-122"/>
                        </a:rPr>
                        <a:t>(2024</a:t>
                      </a:r>
                      <a:r>
                        <a:rPr kumimoji="0" lang="zh-CN" alt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思源宋体" pitchFamily="18" charset="-122"/>
                          <a:ea typeface="思源宋体" pitchFamily="18" charset="-122"/>
                        </a:rPr>
                        <a:t>年</a:t>
                      </a:r>
                      <a:r>
                        <a:rPr kumimoji="0" lang="en-US" altLang="ko-KR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思源宋体" pitchFamily="18" charset="-122"/>
                          <a:ea typeface="思源宋体" pitchFamily="18" charset="-122"/>
                        </a:rPr>
                        <a:t>)</a:t>
                      </a:r>
                    </a:p>
                  </a:txBody>
                  <a:tcPr marT="44923" marB="44923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zh-CN" alt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思源宋体" pitchFamily="18" charset="-122"/>
                          <a:ea typeface="思源宋体" pitchFamily="18" charset="-122"/>
                        </a:rPr>
                        <a:t>纳税信用等级</a:t>
                      </a: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思源宋体" pitchFamily="18" charset="-122"/>
                          <a:ea typeface="思源宋体" pitchFamily="18" charset="-122"/>
                        </a:rPr>
                        <a:t>(</a:t>
                      </a:r>
                      <a:r>
                        <a:rPr kumimoji="0" lang="zh-CN" altLang="en-US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思源宋体" pitchFamily="18" charset="-122"/>
                          <a:ea typeface="思源宋体" pitchFamily="18" charset="-122"/>
                        </a:rPr>
                        <a:t>开票系统截图</a:t>
                      </a:r>
                      <a:r>
                        <a:rPr kumimoji="0" lang="en-US" altLang="ko-KR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思源宋体" pitchFamily="18" charset="-122"/>
                          <a:ea typeface="思源宋体" pitchFamily="18" charset="-122"/>
                        </a:rPr>
                        <a:t>)</a:t>
                      </a:r>
                      <a:endParaRPr kumimoji="0" lang="en-US" altLang="ko-KR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思源宋体" pitchFamily="18" charset="-122"/>
                        <a:ea typeface="思源宋体" pitchFamily="18" charset="-122"/>
                      </a:endParaRPr>
                    </a:p>
                  </a:txBody>
                  <a:tcPr marT="44923" marB="44923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US" altLang="ko-KR" sz="800" kern="1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思源宋体" pitchFamily="18" charset="-122"/>
                          <a:ea typeface="思源宋体" pitchFamily="18" charset="-122"/>
                          <a:cs typeface="+mn-cs"/>
                        </a:rPr>
                        <a:t>A</a:t>
                      </a:r>
                      <a:r>
                        <a:rPr lang="zh-CN" altLang="en-US" sz="800" kern="1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思源宋体" pitchFamily="18" charset="-122"/>
                          <a:ea typeface="思源宋体" pitchFamily="18" charset="-122"/>
                          <a:cs typeface="+mn-cs"/>
                        </a:rPr>
                        <a:t>或</a:t>
                      </a:r>
                      <a:r>
                        <a:rPr lang="en-US" altLang="zh-CN" sz="800" kern="1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思源宋体" pitchFamily="18" charset="-122"/>
                          <a:ea typeface="思源宋体" pitchFamily="18" charset="-122"/>
                          <a:cs typeface="+mn-cs"/>
                        </a:rPr>
                        <a:t>B</a:t>
                      </a:r>
                      <a:r>
                        <a:rPr lang="zh-CN" altLang="en-US" sz="800" kern="1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思源宋体" pitchFamily="18" charset="-122"/>
                          <a:ea typeface="思源宋体" pitchFamily="18" charset="-122"/>
                          <a:cs typeface="+mn-cs"/>
                        </a:rPr>
                        <a:t>或</a:t>
                      </a:r>
                      <a:r>
                        <a:rPr lang="en-US" altLang="zh-CN" sz="800" kern="1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思源宋体" pitchFamily="18" charset="-122"/>
                          <a:ea typeface="思源宋体" pitchFamily="18" charset="-122"/>
                          <a:cs typeface="+mn-cs"/>
                        </a:rPr>
                        <a:t>C</a:t>
                      </a:r>
                      <a:endParaRPr lang="ko-KR" altLang="en-US" sz="800" kern="1200" dirty="0" smtClean="0">
                        <a:solidFill>
                          <a:schemeClr val="accent6">
                            <a:lumMod val="75000"/>
                          </a:schemeClr>
                        </a:solidFill>
                        <a:latin typeface="思源宋体" pitchFamily="18" charset="-122"/>
                        <a:ea typeface="思源宋体" pitchFamily="18" charset="-122"/>
                        <a:cs typeface="+mn-cs"/>
                      </a:endParaRPr>
                    </a:p>
                  </a:txBody>
                  <a:tcPr marT="44923" marB="44923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8877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思源宋体" pitchFamily="18" charset="-122"/>
                          <a:ea typeface="思源宋体" pitchFamily="18" charset="-122"/>
                        </a:rPr>
                        <a:t>总资产</a:t>
                      </a:r>
                      <a:endParaRPr kumimoji="0" lang="ko-KR" altLang="en-US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思源宋体" pitchFamily="18" charset="-122"/>
                        <a:ea typeface="思源宋体" pitchFamily="18" charset="-122"/>
                      </a:endParaRPr>
                    </a:p>
                  </a:txBody>
                  <a:tcPr marT="44923" marB="44923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思源宋体" pitchFamily="18" charset="-122"/>
                          <a:ea typeface="思源宋体" pitchFamily="18" charset="-122"/>
                        </a:rPr>
                        <a:t>万元</a:t>
                      </a:r>
                      <a:endParaRPr kumimoji="0" lang="ko-KR" altLang="en-US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思源宋体" pitchFamily="18" charset="-122"/>
                        <a:ea typeface="思源宋体" pitchFamily="18" charset="-122"/>
                      </a:endParaRPr>
                    </a:p>
                  </a:txBody>
                  <a:tcPr marT="44923" marB="44923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8877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思源宋体" pitchFamily="18" charset="-122"/>
                          <a:ea typeface="思源宋体" pitchFamily="18" charset="-122"/>
                        </a:rPr>
                        <a:t>总负债</a:t>
                      </a:r>
                      <a:endParaRPr kumimoji="0" lang="ko-KR" altLang="en-US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思源宋体" pitchFamily="18" charset="-122"/>
                        <a:ea typeface="思源宋体" pitchFamily="18" charset="-122"/>
                      </a:endParaRPr>
                    </a:p>
                  </a:txBody>
                  <a:tcPr marT="44923" marB="44923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思源宋体" pitchFamily="18" charset="-122"/>
                          <a:ea typeface="思源宋体" pitchFamily="18" charset="-122"/>
                        </a:rPr>
                        <a:t>万元</a:t>
                      </a:r>
                      <a:endParaRPr kumimoji="0" lang="ko-KR" altLang="en-US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思源宋体" pitchFamily="18" charset="-122"/>
                        <a:ea typeface="思源宋体" pitchFamily="18" charset="-122"/>
                      </a:endParaRPr>
                    </a:p>
                  </a:txBody>
                  <a:tcPr marT="44923" marB="44923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8877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思源宋体" pitchFamily="18" charset="-122"/>
                          <a:ea typeface="思源宋体" pitchFamily="18" charset="-122"/>
                        </a:rPr>
                        <a:t>销售额</a:t>
                      </a:r>
                      <a:endParaRPr kumimoji="0" lang="ko-KR" altLang="en-US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思源宋体" pitchFamily="18" charset="-122"/>
                        <a:ea typeface="思源宋体" pitchFamily="18" charset="-122"/>
                      </a:endParaRPr>
                    </a:p>
                  </a:txBody>
                  <a:tcPr marT="44923" marB="44923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思源宋体" pitchFamily="18" charset="-122"/>
                          <a:ea typeface="思源宋体" pitchFamily="18" charset="-122"/>
                        </a:rPr>
                        <a:t>万元</a:t>
                      </a:r>
                      <a:endParaRPr kumimoji="0" lang="ko-KR" altLang="en-US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思源宋体" pitchFamily="18" charset="-122"/>
                        <a:ea typeface="思源宋体" pitchFamily="18" charset="-122"/>
                      </a:endParaRPr>
                    </a:p>
                  </a:txBody>
                  <a:tcPr marT="44923" marB="44923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0483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思源宋体" pitchFamily="18" charset="-122"/>
                          <a:ea typeface="思源宋体" pitchFamily="18" charset="-122"/>
                        </a:rPr>
                        <a:t>净利润</a:t>
                      </a:r>
                      <a:endParaRPr kumimoji="0" lang="ko-KR" altLang="en-US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思源宋体" pitchFamily="18" charset="-122"/>
                        <a:ea typeface="思源宋体" pitchFamily="18" charset="-122"/>
                      </a:endParaRPr>
                    </a:p>
                  </a:txBody>
                  <a:tcPr marT="44923" marB="44923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思源宋体" pitchFamily="18" charset="-122"/>
                          <a:ea typeface="思源宋体" pitchFamily="18" charset="-122"/>
                        </a:rPr>
                        <a:t>万元</a:t>
                      </a:r>
                      <a:endParaRPr kumimoji="0" lang="ko-KR" altLang="en-US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思源宋体" pitchFamily="18" charset="-122"/>
                        <a:ea typeface="思源宋体" pitchFamily="18" charset="-122"/>
                      </a:endParaRPr>
                    </a:p>
                  </a:txBody>
                  <a:tcPr marT="44923" marB="44923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7230" name="Text Box 3"/>
          <p:cNvSpPr txBox="1">
            <a:spLocks noChangeArrowheads="1"/>
          </p:cNvSpPr>
          <p:nvPr/>
        </p:nvSpPr>
        <p:spPr bwMode="auto">
          <a:xfrm>
            <a:off x="0" y="145470"/>
            <a:ext cx="68580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맑은 고딕" pitchFamily="34" charset="-127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맑은 고딕" pitchFamily="34" charset="-127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맑은 고딕" pitchFamily="34" charset="-127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맑은 고딕" pitchFamily="34" charset="-127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맑은 고딕" pitchFamily="34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맑은 고딕" pitchFamily="34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맑은 고딕" pitchFamily="34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맑은 고딕" pitchFamily="34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맑은 고딕" pitchFamily="34" charset="-127"/>
              </a:defRPr>
            </a:lvl9pPr>
          </a:lstStyle>
          <a:p>
            <a:pPr algn="ctr" eaLnBrk="1" hangingPunct="1">
              <a:spcBef>
                <a:spcPct val="50000"/>
              </a:spcBef>
              <a:buSzPct val="90000"/>
              <a:buFont typeface="Wingdings" pitchFamily="2" charset="2"/>
              <a:buNone/>
            </a:pPr>
            <a:r>
              <a:rPr lang="en-US" altLang="zh-CN" b="1" dirty="0" smtClean="0">
                <a:latin typeface="思源宋体" pitchFamily="18" charset="-122"/>
                <a:ea typeface="思源宋体" pitchFamily="18" charset="-122"/>
                <a:cs typeface="HY견고딕"/>
              </a:rPr>
              <a:t>QPSS</a:t>
            </a:r>
            <a:r>
              <a:rPr lang="zh-CN" altLang="en-US" b="1" dirty="0" smtClean="0">
                <a:latin typeface="思源宋体" pitchFamily="18" charset="-122"/>
                <a:ea typeface="思源宋体" pitchFamily="18" charset="-122"/>
                <a:cs typeface="HY견고딕"/>
              </a:rPr>
              <a:t>运输供方招募报名表</a:t>
            </a:r>
            <a:endParaRPr lang="en-US" altLang="ko-KR" b="1" dirty="0">
              <a:latin typeface="思源宋体" pitchFamily="18" charset="-122"/>
              <a:ea typeface="思源宋体" pitchFamily="18" charset="-122"/>
              <a:cs typeface="HY견고딕"/>
            </a:endParaRPr>
          </a:p>
        </p:txBody>
      </p:sp>
      <p:graphicFrame>
        <p:nvGraphicFramePr>
          <p:cNvPr id="15" name="Group 14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66760894"/>
              </p:ext>
            </p:extLst>
          </p:nvPr>
        </p:nvGraphicFramePr>
        <p:xfrm>
          <a:off x="115889" y="3205440"/>
          <a:ext cx="3228975" cy="1601281"/>
        </p:xfrm>
        <a:graphic>
          <a:graphicData uri="http://schemas.openxmlformats.org/drawingml/2006/table">
            <a:tbl>
              <a:tblPr/>
              <a:tblGrid>
                <a:gridCol w="720753"/>
                <a:gridCol w="216003"/>
                <a:gridCol w="864011"/>
                <a:gridCol w="1428208"/>
              </a:tblGrid>
              <a:tr h="267704">
                <a:tc rowSpan="5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思源宋体" pitchFamily="18" charset="-122"/>
                          <a:ea typeface="思源宋体" pitchFamily="18" charset="-122"/>
                        </a:rPr>
                        <a:t>交付绩效</a:t>
                      </a: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思源宋体" pitchFamily="18" charset="-122"/>
                          <a:ea typeface="思源宋体" pitchFamily="18" charset="-122"/>
                        </a:rPr>
                        <a:t>(2024</a:t>
                      </a:r>
                      <a:r>
                        <a:rPr kumimoji="0" lang="zh-CN" alt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思源宋体" pitchFamily="18" charset="-122"/>
                          <a:ea typeface="思源宋体" pitchFamily="18" charset="-122"/>
                        </a:rPr>
                        <a:t>年开票金额</a:t>
                      </a:r>
                      <a:r>
                        <a:rPr kumimoji="0" lang="en-US" altLang="zh-CN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思源宋体" pitchFamily="18" charset="-122"/>
                          <a:ea typeface="思源宋体" pitchFamily="18" charset="-122"/>
                        </a:rPr>
                        <a:t>)</a:t>
                      </a:r>
                      <a:endParaRPr kumimoji="0" lang="zh-CN" altLang="en-US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思源宋体" pitchFamily="18" charset="-122"/>
                        <a:ea typeface="思源宋体" pitchFamily="18" charset="-122"/>
                      </a:endParaRPr>
                    </a:p>
                  </a:txBody>
                  <a:tcPr marL="91431" marR="91431" marT="44912" marB="44912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思源宋体" pitchFamily="18" charset="-122"/>
                          <a:ea typeface="思源宋体" pitchFamily="18" charset="-122"/>
                        </a:rPr>
                        <a:t>合计</a:t>
                      </a:r>
                      <a:endParaRPr kumimoji="0" lang="ko-KR" altLang="en-US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思源宋体" pitchFamily="18" charset="-122"/>
                        <a:ea typeface="思源宋体" pitchFamily="18" charset="-122"/>
                      </a:endParaRPr>
                    </a:p>
                  </a:txBody>
                  <a:tcPr marL="91431" marR="91431" marT="44912" marB="44912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思源宋体" pitchFamily="18" charset="-122"/>
                          <a:ea typeface="思源宋体" pitchFamily="18" charset="-122"/>
                        </a:rPr>
                        <a:t>万元</a:t>
                      </a:r>
                      <a:endParaRPr kumimoji="0" lang="ko-KR" altLang="en-US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思源宋体" pitchFamily="18" charset="-122"/>
                        <a:ea typeface="思源宋体" pitchFamily="18" charset="-122"/>
                      </a:endParaRPr>
                    </a:p>
                  </a:txBody>
                  <a:tcPr marL="91431" marR="91431" marT="44912" marB="44912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8655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rowSpan="4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8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思源宋体" pitchFamily="18" charset="-122"/>
                        <a:ea typeface="思源宋体" pitchFamily="18" charset="-122"/>
                        <a:cs typeface="+mn-cs"/>
                      </a:endParaRPr>
                    </a:p>
                  </a:txBody>
                  <a:tcPr marL="91431" marR="91431" marT="44912" marB="44912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思源宋体" pitchFamily="18" charset="-122"/>
                          <a:ea typeface="思源宋体" pitchFamily="18" charset="-122"/>
                          <a:cs typeface="+mn-cs"/>
                        </a:rPr>
                        <a:t>青岛浦项</a:t>
                      </a:r>
                      <a:endParaRPr kumimoji="0" lang="en-US" altLang="zh-CN" sz="8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思源宋体" pitchFamily="18" charset="-122"/>
                        <a:ea typeface="思源宋体" pitchFamily="18" charset="-122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思源宋体" pitchFamily="18" charset="-122"/>
                          <a:ea typeface="思源宋体" pitchFamily="18" charset="-122"/>
                          <a:cs typeface="+mn-cs"/>
                        </a:rPr>
                        <a:t>(</a:t>
                      </a:r>
                      <a:r>
                        <a:rPr kumimoji="0" lang="zh-CN" altLang="en-US" sz="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思源宋体" pitchFamily="18" charset="-122"/>
                          <a:ea typeface="思源宋体" pitchFamily="18" charset="-122"/>
                          <a:cs typeface="+mn-cs"/>
                        </a:rPr>
                        <a:t>其他</a:t>
                      </a:r>
                      <a:r>
                        <a:rPr kumimoji="0" lang="en-US" altLang="zh-CN" sz="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思源宋体" pitchFamily="18" charset="-122"/>
                          <a:ea typeface="思源宋体" pitchFamily="18" charset="-122"/>
                          <a:cs typeface="+mn-cs"/>
                        </a:rPr>
                        <a:t>S/G</a:t>
                      </a:r>
                      <a:r>
                        <a:rPr kumimoji="0" lang="en-US" altLang="ko-KR" sz="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思源宋体" pitchFamily="18" charset="-122"/>
                          <a:ea typeface="思源宋体" pitchFamily="18" charset="-122"/>
                          <a:cs typeface="+mn-cs"/>
                        </a:rPr>
                        <a:t>)</a:t>
                      </a:r>
                      <a:endParaRPr kumimoji="0" lang="ko-KR" altLang="en-US" sz="8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思源宋体" pitchFamily="18" charset="-122"/>
                        <a:ea typeface="思源宋体" pitchFamily="18" charset="-122"/>
                        <a:cs typeface="+mn-cs"/>
                      </a:endParaRPr>
                    </a:p>
                  </a:txBody>
                  <a:tcPr marL="91431" marR="91431" marT="44912" marB="44912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思源宋体" pitchFamily="18" charset="-122"/>
                          <a:ea typeface="思源宋体" pitchFamily="18" charset="-122"/>
                        </a:rPr>
                        <a:t>万元</a:t>
                      </a:r>
                      <a:endParaRPr kumimoji="0" lang="ko-KR" altLang="en-US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思源宋体" pitchFamily="18" charset="-122"/>
                        <a:ea typeface="思源宋体" pitchFamily="18" charset="-122"/>
                      </a:endParaRPr>
                    </a:p>
                  </a:txBody>
                  <a:tcPr marL="91431" marR="91431" marT="44912" marB="44912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1007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7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思源宋体" pitchFamily="18" charset="-122"/>
                          <a:ea typeface="思源宋体" pitchFamily="18" charset="-122"/>
                          <a:cs typeface="+mn-cs"/>
                        </a:rPr>
                        <a:t>浦项在海外或</a:t>
                      </a:r>
                      <a:endParaRPr kumimoji="0" lang="en-US" altLang="zh-CN" sz="7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思源宋体" pitchFamily="18" charset="-122"/>
                        <a:ea typeface="思源宋体" pitchFamily="18" charset="-122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7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思源宋体" pitchFamily="18" charset="-122"/>
                          <a:ea typeface="思源宋体" pitchFamily="18" charset="-122"/>
                          <a:cs typeface="+mn-cs"/>
                        </a:rPr>
                        <a:t>中国子公司</a:t>
                      </a:r>
                      <a:endParaRPr kumimoji="0" lang="ko-KR" altLang="en-US" sz="7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思源宋体" pitchFamily="18" charset="-122"/>
                        <a:ea typeface="思源宋体" pitchFamily="18" charset="-122"/>
                        <a:cs typeface="+mn-cs"/>
                      </a:endParaRPr>
                    </a:p>
                  </a:txBody>
                  <a:tcPr marL="91431" marR="91431" marT="44912" marB="44912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思源宋体" pitchFamily="18" charset="-122"/>
                          <a:ea typeface="思源宋体" pitchFamily="18" charset="-122"/>
                        </a:rPr>
                        <a:t>万元</a:t>
                      </a:r>
                      <a:endParaRPr kumimoji="0" lang="ko-KR" altLang="en-US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思源宋体" pitchFamily="18" charset="-122"/>
                        <a:ea typeface="思源宋体" pitchFamily="18" charset="-122"/>
                      </a:endParaRPr>
                    </a:p>
                  </a:txBody>
                  <a:tcPr marL="91431" marR="91431" marT="44912" marB="44912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8277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zh-CN" altLang="en-US" sz="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思源宋体" pitchFamily="18" charset="-122"/>
                          <a:ea typeface="思源宋体" pitchFamily="18" charset="-122"/>
                          <a:cs typeface="+mn-cs"/>
                        </a:rPr>
                        <a:t>国内钢厂</a:t>
                      </a:r>
                      <a:endParaRPr kumimoji="0" lang="ko-KR" altLang="en-US" sz="8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思源宋体" pitchFamily="18" charset="-122"/>
                        <a:ea typeface="思源宋体" pitchFamily="18" charset="-122"/>
                        <a:cs typeface="+mn-cs"/>
                      </a:endParaRPr>
                    </a:p>
                  </a:txBody>
                  <a:tcPr marL="91431" marR="91431" marT="44912" marB="44912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思源宋体" pitchFamily="18" charset="-122"/>
                          <a:ea typeface="思源宋体" pitchFamily="18" charset="-122"/>
                        </a:rPr>
                        <a:t>万元</a:t>
                      </a:r>
                      <a:endParaRPr kumimoji="0" lang="ko-KR" altLang="en-US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思源宋体" pitchFamily="18" charset="-122"/>
                        <a:ea typeface="思源宋体" pitchFamily="18" charset="-122"/>
                      </a:endParaRPr>
                    </a:p>
                  </a:txBody>
                  <a:tcPr marL="91431" marR="91431" marT="44912" marB="44912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5638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思源宋体" pitchFamily="18" charset="-122"/>
                          <a:ea typeface="思源宋体" pitchFamily="18" charset="-122"/>
                        </a:rPr>
                        <a:t>钢厂以外</a:t>
                      </a:r>
                      <a:endParaRPr kumimoji="0" lang="ko-KR" altLang="en-US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思源宋体" pitchFamily="18" charset="-122"/>
                        <a:ea typeface="思源宋体" pitchFamily="18" charset="-122"/>
                      </a:endParaRPr>
                    </a:p>
                  </a:txBody>
                  <a:tcPr marL="91431" marR="91431" marT="44912" marB="44912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思源宋体" pitchFamily="18" charset="-122"/>
                          <a:ea typeface="思源宋体" pitchFamily="18" charset="-122"/>
                        </a:rPr>
                        <a:t>万元</a:t>
                      </a:r>
                      <a:endParaRPr kumimoji="0" lang="ko-KR" altLang="en-US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思源宋体" pitchFamily="18" charset="-122"/>
                        <a:ea typeface="思源宋体" pitchFamily="18" charset="-122"/>
                      </a:endParaRPr>
                    </a:p>
                  </a:txBody>
                  <a:tcPr marL="91431" marR="91431" marT="44912" marB="44912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6" name="표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58558005"/>
              </p:ext>
            </p:extLst>
          </p:nvPr>
        </p:nvGraphicFramePr>
        <p:xfrm>
          <a:off x="3429001" y="3214080"/>
          <a:ext cx="3311525" cy="159696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30203"/>
                <a:gridCol w="437753"/>
                <a:gridCol w="719977"/>
                <a:gridCol w="1223592"/>
              </a:tblGrid>
              <a:tr h="228043">
                <a:tc rowSpan="4">
                  <a:txBody>
                    <a:bodyPr/>
                    <a:lstStyle/>
                    <a:p>
                      <a:pPr algn="ctr" latinLnBrk="1"/>
                      <a:r>
                        <a:rPr lang="zh-CN" altLang="en-US" sz="1200" dirty="0" smtClean="0">
                          <a:latin typeface="思源宋体" pitchFamily="18" charset="-122"/>
                          <a:ea typeface="思源宋体" pitchFamily="18" charset="-122"/>
                        </a:rPr>
                        <a:t>技术持有</a:t>
                      </a:r>
                      <a:endParaRPr lang="ko-KR" altLang="en-US" sz="1200" dirty="0">
                        <a:latin typeface="思源宋体" pitchFamily="18" charset="-122"/>
                        <a:ea typeface="思源宋体" pitchFamily="18" charset="-122"/>
                      </a:endParaRPr>
                    </a:p>
                  </a:txBody>
                  <a:tcPr marL="91427" marR="91427" marT="44902" marB="44902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zh-CN" altLang="en-US" sz="800" dirty="0" smtClean="0">
                          <a:latin typeface="思源宋体" pitchFamily="18" charset="-122"/>
                          <a:ea typeface="思源宋体" pitchFamily="18" charset="-122"/>
                        </a:rPr>
                        <a:t>技术</a:t>
                      </a:r>
                      <a:endParaRPr lang="en-US" altLang="zh-CN" sz="800" dirty="0" smtClean="0">
                        <a:latin typeface="思源宋体" pitchFamily="18" charset="-122"/>
                        <a:ea typeface="思源宋体" pitchFamily="18" charset="-122"/>
                      </a:endParaRPr>
                    </a:p>
                    <a:p>
                      <a:pPr algn="ctr" latinLnBrk="1"/>
                      <a:r>
                        <a:rPr lang="zh-CN" altLang="en-US" sz="800" dirty="0" smtClean="0">
                          <a:latin typeface="思源宋体" pitchFamily="18" charset="-122"/>
                          <a:ea typeface="思源宋体" pitchFamily="18" charset="-122"/>
                        </a:rPr>
                        <a:t>人员</a:t>
                      </a:r>
                      <a:endParaRPr lang="ko-KR" altLang="en-US" sz="800" dirty="0">
                        <a:latin typeface="思源宋体" pitchFamily="18" charset="-122"/>
                        <a:ea typeface="思源宋体" pitchFamily="18" charset="-122"/>
                      </a:endParaRPr>
                    </a:p>
                  </a:txBody>
                  <a:tcPr marL="91427" marR="91427" marT="44902" marB="44902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zh-CN" altLang="en-US" sz="900" dirty="0" smtClean="0">
                          <a:latin typeface="思源宋体" pitchFamily="18" charset="-122"/>
                          <a:ea typeface="思源宋体" pitchFamily="18" charset="-122"/>
                        </a:rPr>
                        <a:t>总数</a:t>
                      </a:r>
                      <a:endParaRPr lang="ko-KR" altLang="en-US" sz="900" dirty="0">
                        <a:latin typeface="思源宋体" pitchFamily="18" charset="-122"/>
                        <a:ea typeface="思源宋体" pitchFamily="18" charset="-122"/>
                      </a:endParaRPr>
                    </a:p>
                  </a:txBody>
                  <a:tcPr marL="91427" marR="91427" marT="44902" marB="44902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latinLnBrk="1"/>
                      <a:r>
                        <a:rPr lang="zh-CN" altLang="en-US" sz="800" dirty="0" smtClean="0">
                          <a:latin typeface="思源宋体" pitchFamily="18" charset="-122"/>
                          <a:ea typeface="思源宋体" pitchFamily="18" charset="-122"/>
                        </a:rPr>
                        <a:t>名</a:t>
                      </a:r>
                      <a:endParaRPr lang="ko-KR" altLang="en-US" sz="800" dirty="0">
                        <a:latin typeface="思源宋体" pitchFamily="18" charset="-122"/>
                        <a:ea typeface="思源宋体" pitchFamily="18" charset="-122"/>
                      </a:endParaRPr>
                    </a:p>
                  </a:txBody>
                  <a:tcPr marL="91427" marR="91427" marT="44902" marB="44902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6283"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20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20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zh-CN" altLang="en-US" sz="900" dirty="0" smtClean="0">
                          <a:latin typeface="思源宋体" pitchFamily="18" charset="-122"/>
                          <a:ea typeface="思源宋体" pitchFamily="18" charset="-122"/>
                        </a:rPr>
                        <a:t>中级和高级技术员</a:t>
                      </a:r>
                      <a:endParaRPr lang="ko-KR" altLang="en-US" sz="900" dirty="0">
                        <a:latin typeface="思源宋体" pitchFamily="18" charset="-122"/>
                        <a:ea typeface="思源宋体" pitchFamily="18" charset="-122"/>
                      </a:endParaRPr>
                    </a:p>
                  </a:txBody>
                  <a:tcPr marL="91427" marR="91427" marT="44902" marB="44902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latinLnBrk="1"/>
                      <a:r>
                        <a:rPr lang="zh-CN" altLang="en-US" sz="800" dirty="0" smtClean="0">
                          <a:latin typeface="思源宋体" pitchFamily="18" charset="-122"/>
                          <a:ea typeface="思源宋体" pitchFamily="18" charset="-122"/>
                        </a:rPr>
                        <a:t>名</a:t>
                      </a:r>
                      <a:endParaRPr lang="ko-KR" altLang="en-US" sz="800" dirty="0">
                        <a:latin typeface="思源宋体" pitchFamily="18" charset="-122"/>
                        <a:ea typeface="思源宋体" pitchFamily="18" charset="-122"/>
                      </a:endParaRPr>
                    </a:p>
                  </a:txBody>
                  <a:tcPr marL="91427" marR="91427" marT="44902" marB="44902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4523"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20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zh-CN" altLang="en-US" sz="1100" dirty="0" smtClean="0">
                          <a:latin typeface="思源宋体" pitchFamily="18" charset="-122"/>
                          <a:ea typeface="思源宋体" pitchFamily="18" charset="-122"/>
                        </a:rPr>
                        <a:t>技术认证</a:t>
                      </a:r>
                      <a:endParaRPr lang="en-US" altLang="ko-KR" sz="1100" dirty="0" smtClean="0">
                        <a:latin typeface="思源宋体" pitchFamily="18" charset="-122"/>
                        <a:ea typeface="思源宋体" pitchFamily="18" charset="-122"/>
                      </a:endParaRPr>
                    </a:p>
                    <a:p>
                      <a:pPr algn="ctr" latinLnBrk="1"/>
                      <a:r>
                        <a:rPr lang="en-US" altLang="ko-KR" sz="800" dirty="0" smtClean="0">
                          <a:latin typeface="思源宋体" pitchFamily="18" charset="-122"/>
                          <a:ea typeface="思源宋体" pitchFamily="18" charset="-122"/>
                        </a:rPr>
                        <a:t>(</a:t>
                      </a:r>
                      <a:r>
                        <a:rPr lang="zh-CN" altLang="en-US" sz="800" dirty="0" smtClean="0">
                          <a:latin typeface="思源宋体" pitchFamily="18" charset="-122"/>
                          <a:ea typeface="思源宋体" pitchFamily="18" charset="-122"/>
                        </a:rPr>
                        <a:t>高新技术企业</a:t>
                      </a:r>
                      <a:r>
                        <a:rPr lang="en-US" altLang="ko-KR" sz="800" dirty="0" smtClean="0">
                          <a:latin typeface="思源宋体" pitchFamily="18" charset="-122"/>
                          <a:ea typeface="思源宋体" pitchFamily="18" charset="-122"/>
                        </a:rPr>
                        <a:t>, </a:t>
                      </a:r>
                      <a:r>
                        <a:rPr lang="zh-CN" altLang="en-US" sz="800" dirty="0" smtClean="0">
                          <a:latin typeface="思源宋体" pitchFamily="18" charset="-122"/>
                          <a:ea typeface="思源宋体" pitchFamily="18" charset="-122"/>
                        </a:rPr>
                        <a:t>专利证</a:t>
                      </a:r>
                      <a:r>
                        <a:rPr lang="en-US" altLang="zh-CN" sz="800" dirty="0" smtClean="0">
                          <a:latin typeface="思源宋体" pitchFamily="18" charset="-122"/>
                          <a:ea typeface="思源宋体" pitchFamily="18" charset="-122"/>
                        </a:rPr>
                        <a:t>,</a:t>
                      </a:r>
                      <a:r>
                        <a:rPr lang="zh-CN" altLang="en-US" sz="800" dirty="0" smtClean="0">
                          <a:latin typeface="思源宋体" pitchFamily="18" charset="-122"/>
                          <a:ea typeface="思源宋体" pitchFamily="18" charset="-122"/>
                        </a:rPr>
                        <a:t>上市公司等</a:t>
                      </a:r>
                      <a:r>
                        <a:rPr lang="en-US" altLang="ko-KR" sz="800" baseline="0" dirty="0" smtClean="0">
                          <a:latin typeface="思源宋体" pitchFamily="18" charset="-122"/>
                          <a:ea typeface="思源宋体" pitchFamily="18" charset="-122"/>
                        </a:rPr>
                        <a:t>)</a:t>
                      </a:r>
                      <a:endParaRPr lang="ko-KR" altLang="en-US" sz="800" dirty="0">
                        <a:latin typeface="思源宋体" pitchFamily="18" charset="-122"/>
                        <a:ea typeface="思源宋体" pitchFamily="18" charset="-122"/>
                      </a:endParaRPr>
                    </a:p>
                  </a:txBody>
                  <a:tcPr marL="91427" marR="91427" marT="44902" marB="44902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思源宋体" pitchFamily="18" charset="-122"/>
                        <a:ea typeface="思源宋体" pitchFamily="18" charset="-122"/>
                      </a:endParaRPr>
                    </a:p>
                    <a:p>
                      <a:pPr algn="r" latinLnBrk="1"/>
                      <a:endParaRPr lang="ko-KR" altLang="en-US" sz="800" dirty="0">
                        <a:latin typeface="思源宋体" pitchFamily="18" charset="-122"/>
                        <a:ea typeface="思源宋体" pitchFamily="18" charset="-122"/>
                      </a:endParaRPr>
                    </a:p>
                  </a:txBody>
                  <a:tcPr marL="91427" marR="91427" marT="44902" marB="44902" anchor="b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98116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 smtClean="0">
                          <a:latin typeface="思源宋体" pitchFamily="18" charset="-122"/>
                          <a:ea typeface="思源宋体" pitchFamily="18" charset="-122"/>
                        </a:rPr>
                        <a:t>环境</a:t>
                      </a:r>
                      <a:r>
                        <a:rPr lang="en-US" altLang="ko-KR" sz="1000" dirty="0" smtClean="0">
                          <a:latin typeface="思源宋体" pitchFamily="18" charset="-122"/>
                          <a:ea typeface="思源宋体" pitchFamily="18" charset="-122"/>
                        </a:rPr>
                        <a:t>/</a:t>
                      </a:r>
                      <a:r>
                        <a:rPr lang="ko-KR" altLang="en-US" sz="1000" dirty="0" smtClean="0">
                          <a:latin typeface="思源宋体" pitchFamily="18" charset="-122"/>
                          <a:ea typeface="思源宋体" pitchFamily="18" charset="-122"/>
                        </a:rPr>
                        <a:t>安全证明</a:t>
                      </a:r>
                      <a:endParaRPr lang="en-US" altLang="ko-KR" sz="1000" dirty="0" smtClean="0">
                        <a:latin typeface="思源宋体" pitchFamily="18" charset="-122"/>
                        <a:ea typeface="思源宋体" pitchFamily="18" charset="-122"/>
                      </a:endParaRPr>
                    </a:p>
                    <a:p>
                      <a:pPr algn="ctr" latinLnBrk="1"/>
                      <a:r>
                        <a:rPr lang="en-US" altLang="ko-KR" sz="800" dirty="0" smtClean="0">
                          <a:latin typeface="思源宋体" pitchFamily="18" charset="-122"/>
                          <a:ea typeface="思源宋体" pitchFamily="18" charset="-122"/>
                        </a:rPr>
                        <a:t>(ISO</a:t>
                      </a:r>
                      <a:r>
                        <a:rPr lang="en-US" altLang="ko-KR" sz="800" baseline="0" dirty="0" smtClean="0">
                          <a:latin typeface="思源宋体" pitchFamily="18" charset="-122"/>
                          <a:ea typeface="思源宋体" pitchFamily="18" charset="-122"/>
                        </a:rPr>
                        <a:t> 14000</a:t>
                      </a:r>
                      <a:r>
                        <a:rPr lang="zh-CN" altLang="en-US" sz="800" baseline="0" dirty="0" smtClean="0">
                          <a:latin typeface="思源宋体" pitchFamily="18" charset="-122"/>
                          <a:ea typeface="思源宋体" pitchFamily="18" charset="-122"/>
                        </a:rPr>
                        <a:t>等</a:t>
                      </a:r>
                      <a:r>
                        <a:rPr lang="en-US" altLang="ko-KR" sz="800" dirty="0" smtClean="0">
                          <a:latin typeface="思源宋体" pitchFamily="18" charset="-122"/>
                          <a:ea typeface="思源宋体" pitchFamily="18" charset="-122"/>
                        </a:rPr>
                        <a:t>)</a:t>
                      </a:r>
                      <a:endParaRPr lang="ko-KR" altLang="en-US" sz="1100" dirty="0">
                        <a:latin typeface="思源宋体" pitchFamily="18" charset="-122"/>
                        <a:ea typeface="思源宋体" pitchFamily="18" charset="-122"/>
                      </a:endParaRPr>
                    </a:p>
                  </a:txBody>
                  <a:tcPr marL="91427" marR="91427" marT="44902" marB="44902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1" hangingPunct="1"/>
                      <a:endParaRPr lang="ko-KR" altLang="en-US" sz="800" kern="1200" dirty="0">
                        <a:solidFill>
                          <a:schemeClr val="accent6">
                            <a:lumMod val="75000"/>
                          </a:schemeClr>
                        </a:solidFill>
                        <a:latin typeface="思源宋体" pitchFamily="18" charset="-122"/>
                        <a:ea typeface="思源宋体" pitchFamily="18" charset="-122"/>
                        <a:cs typeface="+mn-cs"/>
                      </a:endParaRPr>
                    </a:p>
                  </a:txBody>
                  <a:tcPr marL="91427" marR="91427" marT="44902" marB="44902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17" name="Group 13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72538183"/>
              </p:ext>
            </p:extLst>
          </p:nvPr>
        </p:nvGraphicFramePr>
        <p:xfrm>
          <a:off x="117475" y="4926241"/>
          <a:ext cx="6624638" cy="3499201"/>
        </p:xfrm>
        <a:graphic>
          <a:graphicData uri="http://schemas.openxmlformats.org/drawingml/2006/table">
            <a:tbl>
              <a:tblPr/>
              <a:tblGrid>
                <a:gridCol w="1000125"/>
                <a:gridCol w="871538"/>
                <a:gridCol w="4752975"/>
              </a:tblGrid>
              <a:tr h="1074681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思源宋体" pitchFamily="18" charset="-122"/>
                          <a:ea typeface="思源宋体" pitchFamily="18" charset="-122"/>
                        </a:rPr>
                        <a:t>生产</a:t>
                      </a:r>
                      <a:r>
                        <a:rPr kumimoji="0" lang="en-US" altLang="ko-KR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思源宋体" pitchFamily="18" charset="-122"/>
                          <a:ea typeface="思源宋体" pitchFamily="18" charset="-122"/>
                        </a:rPr>
                        <a:t>/</a:t>
                      </a:r>
                      <a:r>
                        <a:rPr kumimoji="0" lang="ko-KR" alt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思源宋体" pitchFamily="18" charset="-122"/>
                          <a:ea typeface="思源宋体" pitchFamily="18" charset="-122"/>
                        </a:rPr>
                        <a:t>检验</a:t>
                      </a: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思源宋体" pitchFamily="18" charset="-122"/>
                          <a:ea typeface="思源宋体" pitchFamily="18" charset="-122"/>
                        </a:rPr>
                        <a:t>设备状况</a:t>
                      </a:r>
                    </a:p>
                  </a:txBody>
                  <a:tcPr marT="44924" marB="44924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ko-KR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思源宋体" pitchFamily="18" charset="-122"/>
                        <a:ea typeface="思源宋体" pitchFamily="18" charset="-122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ko-KR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思源宋体" pitchFamily="18" charset="-122"/>
                        <a:ea typeface="思源宋体" pitchFamily="18" charset="-122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思源宋体" pitchFamily="18" charset="-122"/>
                          <a:ea typeface="思源宋体" pitchFamily="18" charset="-122"/>
                        </a:rPr>
                        <a:t>主要生产设备名称</a:t>
                      </a:r>
                      <a:endParaRPr kumimoji="0" lang="en-US" altLang="ko-KR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思源宋体" pitchFamily="18" charset="-122"/>
                        <a:ea typeface="思源宋体" pitchFamily="18" charset="-122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思源宋体" pitchFamily="18" charset="-122"/>
                        <a:ea typeface="思源宋体" pitchFamily="18" charset="-122"/>
                      </a:endParaRPr>
                    </a:p>
                  </a:txBody>
                  <a:tcPr marT="44924" marB="44924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思源宋体" pitchFamily="18" charset="-122"/>
                        <a:ea typeface="思源宋体" pitchFamily="18" charset="-122"/>
                      </a:endParaRPr>
                    </a:p>
                  </a:txBody>
                  <a:tcPr marT="44924" marB="44924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105895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思源宋体" pitchFamily="18" charset="-122"/>
                          <a:ea typeface="思源宋体" pitchFamily="18" charset="-122"/>
                        </a:rPr>
                        <a:t>主要检查设备名称</a:t>
                      </a:r>
                      <a:endParaRPr kumimoji="0" lang="ko-KR" altLang="en-US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思源宋体" pitchFamily="18" charset="-122"/>
                        <a:ea typeface="思源宋体" pitchFamily="18" charset="-122"/>
                      </a:endParaRPr>
                    </a:p>
                  </a:txBody>
                  <a:tcPr marT="44924" marB="44924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思源宋体" pitchFamily="18" charset="-122"/>
                        <a:ea typeface="思源宋体" pitchFamily="18" charset="-122"/>
                      </a:endParaRPr>
                    </a:p>
                  </a:txBody>
                  <a:tcPr marT="44924" marB="44924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3186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思源宋体" pitchFamily="18" charset="-122"/>
                          <a:ea typeface="思源宋体" pitchFamily="18" charset="-122"/>
                        </a:rPr>
                        <a:t>其它信息</a:t>
                      </a:r>
                      <a:endParaRPr kumimoji="0" lang="en-US" altLang="zh-CN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思源宋体" pitchFamily="18" charset="-122"/>
                        <a:ea typeface="思源宋体" pitchFamily="18" charset="-122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思源宋体" pitchFamily="18" charset="-122"/>
                          <a:ea typeface="思源宋体" pitchFamily="18" charset="-122"/>
                        </a:rPr>
                        <a:t>(</a:t>
                      </a:r>
                      <a:r>
                        <a:rPr kumimoji="0" lang="zh-CN" alt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思源宋体" pitchFamily="18" charset="-122"/>
                          <a:ea typeface="思源宋体" pitchFamily="18" charset="-122"/>
                        </a:rPr>
                        <a:t>不锈钢厂</a:t>
                      </a:r>
                      <a:endParaRPr kumimoji="0" lang="en-US" altLang="zh-CN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思源宋体" pitchFamily="18" charset="-122"/>
                        <a:ea typeface="思源宋体" pitchFamily="18" charset="-122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思源宋体" pitchFamily="18" charset="-122"/>
                          <a:ea typeface="思源宋体" pitchFamily="18" charset="-122"/>
                        </a:rPr>
                        <a:t>或大型</a:t>
                      </a:r>
                      <a:endParaRPr kumimoji="0" lang="en-US" altLang="zh-CN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思源宋体" pitchFamily="18" charset="-122"/>
                        <a:ea typeface="思源宋体" pitchFamily="18" charset="-122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思源宋体" pitchFamily="18" charset="-122"/>
                          <a:ea typeface="思源宋体" pitchFamily="18" charset="-122"/>
                        </a:rPr>
                        <a:t>企业业绩</a:t>
                      </a:r>
                      <a:r>
                        <a:rPr kumimoji="0" lang="en-US" altLang="zh-CN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思源宋体" pitchFamily="18" charset="-122"/>
                          <a:ea typeface="思源宋体" pitchFamily="18" charset="-122"/>
                        </a:rPr>
                        <a:t>)</a:t>
                      </a:r>
                      <a:endParaRPr kumimoji="0" lang="ko-KR" alt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思源宋体" pitchFamily="18" charset="-122"/>
                        <a:ea typeface="思源宋体" pitchFamily="18" charset="-122"/>
                      </a:endParaRPr>
                    </a:p>
                  </a:txBody>
                  <a:tcPr marT="44924" marB="44924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思源宋体" pitchFamily="18" charset="-122"/>
                        <a:ea typeface="思源宋体" pitchFamily="18" charset="-122"/>
                      </a:endParaRPr>
                    </a:p>
                  </a:txBody>
                  <a:tcPr marT="44924" marB="44924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8" name="표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76114089"/>
              </p:ext>
            </p:extLst>
          </p:nvPr>
        </p:nvGraphicFramePr>
        <p:xfrm>
          <a:off x="117475" y="8575201"/>
          <a:ext cx="6624638" cy="2606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624638"/>
              </a:tblGrid>
              <a:tr h="260640">
                <a:tc>
                  <a:txBody>
                    <a:bodyPr/>
                    <a:lstStyle/>
                    <a:p>
                      <a:pPr latinLnBrk="1"/>
                      <a:r>
                        <a:rPr lang="zh-CN" altLang="en-US" sz="900" baseline="0" dirty="0" smtClean="0">
                          <a:latin typeface="HY중고딕" pitchFamily="18" charset="-127"/>
                          <a:ea typeface="HY중고딕" pitchFamily="18" charset="-127"/>
                        </a:rPr>
                        <a:t>报名日期</a:t>
                      </a:r>
                      <a:r>
                        <a:rPr lang="en-US" altLang="ko-KR" sz="900" dirty="0" smtClean="0">
                          <a:latin typeface="HY중고딕" pitchFamily="18" charset="-127"/>
                          <a:ea typeface="HY중고딕" pitchFamily="18" charset="-127"/>
                        </a:rPr>
                        <a:t>:  </a:t>
                      </a:r>
                      <a:r>
                        <a:rPr lang="en-US" altLang="ko-KR" sz="900" baseline="0" dirty="0" smtClean="0">
                          <a:latin typeface="HY중고딕" pitchFamily="18" charset="-127"/>
                          <a:ea typeface="HY중고딕" pitchFamily="18" charset="-127"/>
                        </a:rPr>
                        <a:t>  </a:t>
                      </a:r>
                      <a:r>
                        <a:rPr lang="zh-CN" altLang="en-US" sz="900" baseline="0" dirty="0" smtClean="0">
                          <a:latin typeface="HY중고딕" pitchFamily="18" charset="-127"/>
                          <a:ea typeface="HY중고딕" pitchFamily="18" charset="-127"/>
                        </a:rPr>
                        <a:t>         </a:t>
                      </a:r>
                      <a:r>
                        <a:rPr lang="en-US" altLang="ko-KR" sz="900" dirty="0" smtClean="0">
                          <a:latin typeface="HY중고딕" pitchFamily="18" charset="-127"/>
                          <a:ea typeface="HY중고딕" pitchFamily="18" charset="-127"/>
                        </a:rPr>
                        <a:t>                                    </a:t>
                      </a:r>
                      <a:r>
                        <a:rPr lang="zh-CN" altLang="en-US" sz="900" baseline="0" dirty="0" smtClean="0">
                          <a:solidFill>
                            <a:schemeClr val="tx1"/>
                          </a:solidFill>
                          <a:latin typeface="HY중고딕" pitchFamily="18" charset="-127"/>
                          <a:ea typeface="HY중고딕" pitchFamily="18" charset="-127"/>
                        </a:rPr>
                        <a:t>授权委托联系人姓名</a:t>
                      </a:r>
                      <a:r>
                        <a:rPr lang="zh-CN" altLang="en-US" sz="900" dirty="0" smtClean="0">
                          <a:solidFill>
                            <a:schemeClr val="tx1"/>
                          </a:solidFill>
                          <a:latin typeface="HY중고딕" pitchFamily="18" charset="-127"/>
                          <a:ea typeface="HY중고딕" pitchFamily="18" charset="-127"/>
                        </a:rPr>
                        <a:t>和手机号：</a:t>
                      </a:r>
                      <a:endParaRPr lang="ko-KR" altLang="en-US" sz="900" dirty="0">
                        <a:solidFill>
                          <a:schemeClr val="tx1"/>
                        </a:solidFill>
                        <a:latin typeface="HY중고딕" pitchFamily="18" charset="-127"/>
                        <a:ea typeface="HY중고딕" pitchFamily="18" charset="-127"/>
                      </a:endParaRPr>
                    </a:p>
                  </a:txBody>
                  <a:tcPr marL="91439" marR="91439" marT="40355" marB="40355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530889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1017</TotalTime>
  <Words>549</Words>
  <Application>Microsoft Office PowerPoint</Application>
  <PresentationFormat>全屏显示(4:3)</PresentationFormat>
  <Paragraphs>94</Paragraphs>
  <Slides>2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2</vt:i4>
      </vt:variant>
    </vt:vector>
  </HeadingPairs>
  <TitlesOfParts>
    <vt:vector size="3" baseType="lpstr">
      <vt:lpstr>Office 主题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user</dc:creator>
  <cp:lastModifiedBy>dc</cp:lastModifiedBy>
  <cp:revision>187</cp:revision>
  <cp:lastPrinted>2025-03-06T06:24:42Z</cp:lastPrinted>
  <dcterms:created xsi:type="dcterms:W3CDTF">2022-08-01T08:04:11Z</dcterms:created>
  <dcterms:modified xsi:type="dcterms:W3CDTF">2025-03-14T01:00:04Z</dcterms:modified>
</cp:coreProperties>
</file>