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6" r:id="rId3"/>
    <p:sldId id="258" r:id="rId4"/>
    <p:sldId id="262" r:id="rId5"/>
    <p:sldId id="265" r:id="rId6"/>
    <p:sldId id="269" r:id="rId7"/>
  </p:sldIdLst>
  <p:sldSz cx="6858000" cy="9144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300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6627814" y="8851680"/>
            <a:ext cx="3465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latinLnBrk="1" hangingPunct="1">
              <a:defRPr/>
            </a:pPr>
            <a:fld id="{5FD92B0E-7954-4E9A-AB41-ABB3D26719E7}" type="slidenum">
              <a:rPr lang="ko-KR" altLang="en-US" sz="1000" smtClean="0">
                <a:solidFill>
                  <a:srgbClr val="000000"/>
                </a:solidFill>
                <a:latin typeface="맑은 고딕" pitchFamily="34" charset="-127"/>
              </a:rPr>
              <a:pPr eaLnBrk="1" latinLnBrk="1" hangingPunct="1">
                <a:defRPr/>
              </a:pPr>
              <a:t>‹#›</a:t>
            </a:fld>
            <a:endParaRPr lang="ko-KR" altLang="en-US" sz="1000" smtClean="0">
              <a:solidFill>
                <a:srgbClr val="000000"/>
              </a:solidFill>
              <a:latin typeface="맑은 고딕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1F655-22DA-4AAA-B2AA-5B93D8020CF7}" type="datetimeFigureOut">
              <a:rPr lang="ko-KR" altLang="en-US"/>
              <a:pPr>
                <a:defRPr/>
              </a:pPr>
              <a:t>2023-09-22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22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2023/9/22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5500"/>
          <a:stretch>
            <a:fillRect/>
          </a:stretch>
        </p:blipFill>
        <p:spPr bwMode="auto">
          <a:xfrm flipH="1">
            <a:off x="0" y="0"/>
            <a:ext cx="6858000" cy="632520"/>
          </a:xfrm>
          <a:prstGeom prst="rect">
            <a:avLst/>
          </a:prstGeom>
          <a:noFill/>
        </p:spPr>
      </p:pic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-1785926" y="130702"/>
            <a:ext cx="685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b="1" dirty="0">
                <a:latin typeface="宋体" pitchFamily="2" charset="-122"/>
                <a:ea typeface="宋体" pitchFamily="2" charset="-122"/>
                <a:cs typeface="HY견고딕"/>
              </a:rPr>
              <a:t>QPSS</a:t>
            </a:r>
            <a:r>
              <a:rPr lang="zh-CN" altLang="en-US" b="1" dirty="0">
                <a:latin typeface="宋体" pitchFamily="2" charset="-122"/>
                <a:ea typeface="宋体" pitchFamily="2" charset="-122"/>
                <a:cs typeface="HY견고딕"/>
              </a:rPr>
              <a:t>供应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  <a:cs typeface="HY견고딕"/>
              </a:rPr>
              <a:t>商招募项目明细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  <a:cs typeface="HY견고딕"/>
              </a:rPr>
              <a:t>2-1</a:t>
            </a:r>
            <a:endParaRPr lang="en-US" altLang="ko-KR" b="1" dirty="0">
              <a:latin typeface="宋体" pitchFamily="2" charset="-122"/>
              <a:ea typeface="宋体" pitchFamily="2" charset="-122"/>
              <a:cs typeface="HY견고딕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141655"/>
              </p:ext>
            </p:extLst>
          </p:nvPr>
        </p:nvGraphicFramePr>
        <p:xfrm>
          <a:off x="71438" y="633623"/>
          <a:ext cx="6715148" cy="8478349"/>
        </p:xfrm>
        <a:graphic>
          <a:graphicData uri="http://schemas.openxmlformats.org/drawingml/2006/table">
            <a:tbl>
              <a:tblPr/>
              <a:tblGrid>
                <a:gridCol w="214290"/>
                <a:gridCol w="1604378"/>
                <a:gridCol w="2168441"/>
                <a:gridCol w="419698"/>
                <a:gridCol w="625424"/>
                <a:gridCol w="352539"/>
                <a:gridCol w="326435"/>
                <a:gridCol w="308136"/>
                <a:gridCol w="346058"/>
                <a:gridCol w="349749"/>
              </a:tblGrid>
              <a:tr h="33446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序号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招募项目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说明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担当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联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系方式</a:t>
                      </a:r>
                      <a:endParaRPr lang="en-US" altLang="zh-CN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0532-8683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生产型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贸易型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维修型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施工型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货代型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512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包装材料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--PE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内外板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专业生产厂家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许经理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7079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7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包装材料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镀锌内外环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专业生产镀锌内外环厂家和专业贸易商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许经理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7079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包装材料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防水纸、防锈纸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专业生产防水纸、防锈纸厂家及专业贸易商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许经理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7079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9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包装材料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纸套筒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专业生产纸套筒、专业贸易商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杜经理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7042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7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化学药品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硫酸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硫酸制造厂家和专业贸易商专业贸易商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杜经理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7079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6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化学药品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硫酸钠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专业贸易商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杜经理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7079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1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化学药品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氢氟酸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氢氟酸制造厂家和专业贸易商厂家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杜经理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7079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16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化学药品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硝酸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专业贸易商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杜经理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7079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化学药品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亚硫酸氢钠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亚硫酸氢钠制造厂家和专业贸易商专业贸易商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杜经理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7079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53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实验室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实验室耗材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专业贸易商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杜经理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7042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0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油品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柴油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柴油专业贸易商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许经理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7079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5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油漆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油漆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专业贸易商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许经理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7079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6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资材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刀具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刀具制造厂家制造商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杜经理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7042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8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资材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钢材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钢材专业贸易商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杜经理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7042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7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资材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辊子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辊子制造厂家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许经理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7042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9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资材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毛毡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专业制造厂家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许经理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7079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9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资材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木材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木方制造厂家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/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许经理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7079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333333"/>
                          </a:solidFill>
                          <a:effectLst/>
                          <a:latin typeface="Tahom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资材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气体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焊接保护气、乙炔、氧气、氦气等瓶装气体优质制造厂家或经销资质单位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许经理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7079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资材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消防器材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消防器材制造厂家和专业贸易商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杜经理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7042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6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资材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一般电器产品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电气一般贸易商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杜经理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7042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6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资材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一般机加工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机加工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许经理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7042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0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资材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一般贸易商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机械设备、金属材料及制品、五金建材、日用百货、五金交电等购销贸易商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杜经理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宋体"/>
                        </a:rPr>
                        <a:t>7042</a:t>
                      </a:r>
                      <a:endParaRPr lang="en-US" altLang="zh-CN" sz="1000" b="0" i="0" u="none" strike="noStrike" dirty="0">
                        <a:solidFill>
                          <a:srgbClr val="333333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回收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薄膜回收商（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LDPE）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薄膜厂家或薄膜重新利用回收商（回收我公司薄膜重新利用）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张经理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回收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废旧垫纸（衬纸）回购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造纸类、纸业制品厂家（山东省内优先）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6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回收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其他销售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具有废品回收资质、回收再利用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张经理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07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检测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不锈钢含量检测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具有食品级检测资质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张经理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6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检测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防雷检测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防雷检测供应商（需要有检测资质）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张经理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检测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个人剂量片检测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γ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线放射元素个人剂量片检测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张经理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6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检测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计量器具检测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具有计量器具检测资质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张经理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0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检测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--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灭火器充粉检测类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CO2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灭火器充装及维修供应商、专业贸易商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张经理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그림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57192" y="117718"/>
            <a:ext cx="1482022" cy="39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95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5500"/>
          <a:stretch>
            <a:fillRect/>
          </a:stretch>
        </p:blipFill>
        <p:spPr bwMode="auto">
          <a:xfrm flipH="1">
            <a:off x="0" y="0"/>
            <a:ext cx="6858000" cy="632520"/>
          </a:xfrm>
          <a:prstGeom prst="rect">
            <a:avLst/>
          </a:prstGeom>
          <a:noFill/>
        </p:spPr>
      </p:pic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-1785926" y="130702"/>
            <a:ext cx="685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b="1" dirty="0" smtClean="0">
                <a:latin typeface="宋体" pitchFamily="2" charset="-122"/>
                <a:ea typeface="宋体" pitchFamily="2" charset="-122"/>
                <a:cs typeface="HY견고딕"/>
              </a:rPr>
              <a:t>QPSS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  <a:cs typeface="HY견고딕"/>
              </a:rPr>
              <a:t>供应商招募项目明细</a:t>
            </a:r>
            <a:r>
              <a:rPr lang="en-US" altLang="zh-CN" b="1" dirty="0" smtClean="0">
                <a:latin typeface="宋体" pitchFamily="2" charset="-122"/>
                <a:ea typeface="宋体" pitchFamily="2" charset="-122"/>
                <a:cs typeface="HY견고딕"/>
              </a:rPr>
              <a:t>2-2</a:t>
            </a:r>
            <a:endParaRPr lang="en-US" altLang="ko-KR" b="1" dirty="0">
              <a:latin typeface="宋体" pitchFamily="2" charset="-122"/>
              <a:ea typeface="宋体" pitchFamily="2" charset="-122"/>
              <a:cs typeface="HY견고딕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820968"/>
              </p:ext>
            </p:extLst>
          </p:nvPr>
        </p:nvGraphicFramePr>
        <p:xfrm>
          <a:off x="44624" y="632521"/>
          <a:ext cx="6741962" cy="8430419"/>
        </p:xfrm>
        <a:graphic>
          <a:graphicData uri="http://schemas.openxmlformats.org/drawingml/2006/table">
            <a:tbl>
              <a:tblPr/>
              <a:tblGrid>
                <a:gridCol w="219222"/>
                <a:gridCol w="1664956"/>
                <a:gridCol w="2000264"/>
                <a:gridCol w="500066"/>
                <a:gridCol w="642942"/>
                <a:gridCol w="357190"/>
                <a:gridCol w="357190"/>
                <a:gridCol w="357190"/>
                <a:gridCol w="331488"/>
                <a:gridCol w="311454"/>
              </a:tblGrid>
              <a:tr h="35130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序号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招募项目</a:t>
                      </a:r>
                      <a:endParaRPr lang="zh-CN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说明</a:t>
                      </a:r>
                      <a:endParaRPr lang="zh-CN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担当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联系方式</a:t>
                      </a:r>
                      <a:endParaRPr lang="en-US" altLang="zh-CN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altLang="zh-CN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0532-8683</a:t>
                      </a:r>
                      <a:endParaRPr lang="zh-CN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宋体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生产型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贸易型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维修型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施工型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货代型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3058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检测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灭火器维修和充装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高压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CO2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灭火器充装及维修供应商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张经理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69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检测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四合一气体检测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具有四合一气体检测资质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张经理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6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检测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作业场所职业危害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作业场所职业危害因素检测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张经理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2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炉子段增加储气罐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具有锅炉热电设备生产厂家及专业贸易商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5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--EMG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设备供应及维修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凭资质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0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办公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IT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维修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专业办公楼设备维修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张经理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变压器维修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凭营业范围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张经理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2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叉车及电动三轮车维修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凭营业范围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55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大电机维修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大电机厂家、维修单位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2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电机维修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凭营业范围（（限于青岛市范围内，保障及时性）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2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刮刀设备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自动刮刀设备厂家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化粪池清理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&amp;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管道疏通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化粪池清理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&amp;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管道疏通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5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剪板机设备及维修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凭资质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0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空调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制冷设备修理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劳务派遣单位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凭营业范围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门类维系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电动门、卷帘门等门业生产厂家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6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驱动器及板卡维修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具有变频器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/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触摸屏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/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逆变模块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/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操作面板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/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线圈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/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软启动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/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编码器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/</a:t>
                      </a:r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加热器等电气维修资质及经验单位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2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赛默飞世尔测厚仪维修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凭代理资质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设备改造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设备生产、维修单位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土建工程维修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土木、建筑施工单位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张经理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7040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消防工程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凭资质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52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医疗器械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凭资质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73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运输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内贸水运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专业承运冷轧钢卷海运运输公司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2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危废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危废含铬污泥（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HW21(336-100-21))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处置方式：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焚烧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+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水泥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窑协同处置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28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危废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一般污泥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一般固体废物处置、凭资质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通关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进口通关服务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有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AEO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证书、报关资质等具有船承运人资质、国际船舶货运代理业务、直接订舱权、执牌资质、业务辐射全国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董经理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8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通关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进口通关服务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有</a:t>
                      </a:r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AEO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证书、报关资质等具有船承运人资质、国际船舶货运代理业务、直接订舱权、执牌资质、业务辐射全国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董经理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7043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2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外驻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高压盘柜继保屏维修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高压盘柜继保屏生产厂家、维修单位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闻经理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7046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9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维修</a:t>
                      </a:r>
                      <a:r>
                        <a:rPr lang="en-US" altLang="zh-CN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--</a:t>
                      </a:r>
                      <a:r>
                        <a:rPr lang="zh-CN" alt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宋体"/>
                          <a:ea typeface="+mn-ea"/>
                          <a:cs typeface="+mn-cs"/>
                        </a:rPr>
                        <a:t>液压缸类维修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液压缸维修类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张经理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7041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그림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57192" y="117718"/>
            <a:ext cx="1482022" cy="39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2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B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5500"/>
          <a:stretch>
            <a:fillRect/>
          </a:stretch>
        </p:blipFill>
        <p:spPr bwMode="auto">
          <a:xfrm flipH="1">
            <a:off x="0" y="0"/>
            <a:ext cx="6858000" cy="632520"/>
          </a:xfrm>
          <a:prstGeom prst="rect">
            <a:avLst/>
          </a:prstGeom>
          <a:noFill/>
        </p:spPr>
      </p:pic>
      <p:graphicFrame>
        <p:nvGraphicFramePr>
          <p:cNvPr id="11" name="표 3"/>
          <p:cNvGraphicFramePr>
            <a:graphicFrameLocks noGrp="1"/>
          </p:cNvGraphicFramePr>
          <p:nvPr/>
        </p:nvGraphicFramePr>
        <p:xfrm>
          <a:off x="115889" y="599040"/>
          <a:ext cx="6624637" cy="73872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36834"/>
                <a:gridCol w="1224118"/>
                <a:gridCol w="4463685"/>
              </a:tblGrid>
              <a:tr h="36936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zh-CN" altLang="en-US" sz="1200" dirty="0" smtClean="0"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申请报名</a:t>
                      </a:r>
                      <a:endParaRPr lang="en-US" altLang="zh-CN" sz="1200" dirty="0" smtClean="0"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algn="ctr" latinLnBrk="1"/>
                      <a:r>
                        <a:rPr lang="zh-CN" altLang="en-US" sz="1200" dirty="0" smtClean="0"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招募项目</a:t>
                      </a:r>
                      <a:endParaRPr lang="ko-KR" altLang="en-US" sz="1200" dirty="0">
                        <a:latin typeface="宋体" pitchFamily="2" charset="-122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91439" marR="91439" marT="44923" marB="4492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zh-CN" altLang="en-US" sz="1200" kern="1200" dirty="0" smtClean="0">
                          <a:solidFill>
                            <a:schemeClr val="tx1"/>
                          </a:solidFill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招募项目名称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latin typeface="宋体" pitchFamily="2" charset="-122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91439" marR="91439" marT="44923" marB="4492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宋体" pitchFamily="2" charset="-122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91439" marR="91439" marT="44923" marB="4492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3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zh-CN" altLang="en-US" sz="1200" dirty="0" smtClean="0"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 公司全称</a:t>
                      </a:r>
                      <a:endParaRPr lang="ko-KR" altLang="en-US" sz="1200" dirty="0">
                        <a:latin typeface="宋体" pitchFamily="2" charset="-122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91439" marR="91439" marT="44923" marB="4492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endParaRPr lang="ko-KR" altLang="en-US" sz="11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宋体" pitchFamily="2" charset="-122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91439" marR="91439" marT="44923" marB="4492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2" name="Group 143"/>
          <p:cNvGraphicFramePr>
            <a:graphicFrameLocks noGrp="1"/>
          </p:cNvGraphicFramePr>
          <p:nvPr/>
        </p:nvGraphicFramePr>
        <p:xfrm>
          <a:off x="117476" y="1434240"/>
          <a:ext cx="3203575" cy="1821602"/>
        </p:xfrm>
        <a:graphic>
          <a:graphicData uri="http://schemas.openxmlformats.org/drawingml/2006/table">
            <a:tbl>
              <a:tblPr/>
              <a:tblGrid>
                <a:gridCol w="935038"/>
                <a:gridCol w="863600"/>
                <a:gridCol w="1404937"/>
              </a:tblGrid>
              <a:tr h="272236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HY중고딕" pitchFamily="18" charset="-127"/>
                        </a:rPr>
                        <a:t>一般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HY중고딕" pitchFamily="18" charset="-127"/>
                        </a:rPr>
                        <a:t>现状</a:t>
                      </a:r>
                    </a:p>
                  </a:txBody>
                  <a:tcPr marT="44924" marB="4492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法人代表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4" marB="449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4" marB="449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股东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占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%)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4" marB="449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例：某某某</a:t>
                      </a: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(?%)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    某某某</a:t>
                      </a: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(?%)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4" marB="449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2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成立日期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4" marB="449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4" marB="449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2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地址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省市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)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4" marB="449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4" marB="449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9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员工总人数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T="44924" marB="449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4" marB="449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22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业务类型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4" marB="449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zh-CN" altLang="en-US" sz="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宋体" pitchFamily="2" charset="-122"/>
                          <a:ea typeface="宋体" pitchFamily="2" charset="-122"/>
                        </a:rPr>
                        <a:t>例：制造</a:t>
                      </a:r>
                      <a:r>
                        <a:rPr lang="en-US" altLang="zh-CN" sz="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宋体" pitchFamily="2" charset="-122"/>
                          <a:ea typeface="宋体" pitchFamily="2" charset="-122"/>
                        </a:rPr>
                        <a:t>or</a:t>
                      </a:r>
                      <a:r>
                        <a:rPr lang="zh-CN" altLang="en-US" sz="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宋体" pitchFamily="2" charset="-122"/>
                          <a:ea typeface="宋体" pitchFamily="2" charset="-122"/>
                        </a:rPr>
                        <a:t>贸易型</a:t>
                      </a:r>
                      <a:endParaRPr lang="ko-KR" altLang="en-US" sz="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4" marB="449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134"/>
          <p:cNvGraphicFramePr>
            <a:graphicFrameLocks noGrp="1"/>
          </p:cNvGraphicFramePr>
          <p:nvPr/>
        </p:nvGraphicFramePr>
        <p:xfrm>
          <a:off x="3429001" y="1441440"/>
          <a:ext cx="3313113" cy="1693441"/>
        </p:xfrm>
        <a:graphic>
          <a:graphicData uri="http://schemas.openxmlformats.org/drawingml/2006/table">
            <a:tbl>
              <a:tblPr/>
              <a:tblGrid>
                <a:gridCol w="930275"/>
                <a:gridCol w="1157957"/>
                <a:gridCol w="1224881"/>
              </a:tblGrid>
              <a:tr h="366327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财务状况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(2021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年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)</a:t>
                      </a:r>
                    </a:p>
                  </a:txBody>
                  <a:tcPr marT="44923" marB="4492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纳税信用等级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(</a:t>
                      </a:r>
                      <a:r>
                        <a:rPr kumimoji="0" lang="zh-CN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开票系统截图</a:t>
                      </a:r>
                      <a:r>
                        <a:rPr kumimoji="0" lang="en-US" altLang="ko-K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)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T="44923" marB="4492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8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A</a:t>
                      </a:r>
                      <a:r>
                        <a:rPr lang="zh-CN" altLang="en-US" sz="8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或</a:t>
                      </a:r>
                      <a:r>
                        <a:rPr lang="en-US" altLang="zh-CN" sz="8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B</a:t>
                      </a:r>
                      <a:r>
                        <a:rPr lang="zh-CN" altLang="en-US" sz="8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或</a:t>
                      </a:r>
                      <a:r>
                        <a:rPr lang="en-US" altLang="zh-CN" sz="8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宋体" pitchFamily="2" charset="-122"/>
                          <a:ea typeface="宋体" pitchFamily="2" charset="-122"/>
                          <a:cs typeface="+mn-cs"/>
                        </a:rPr>
                        <a:t>C</a:t>
                      </a:r>
                      <a:endParaRPr lang="ko-KR" altLang="en-US" sz="80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宋体" pitchFamily="2" charset="-122"/>
                        <a:ea typeface="HY중고딕" pitchFamily="18" charset="-127"/>
                        <a:cs typeface="+mn-cs"/>
                      </a:endParaRPr>
                    </a:p>
                  </a:txBody>
                  <a:tcPr marT="44923" marB="4492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8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总资产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3" marB="4492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万元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3" marB="4492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8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总负债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3" marB="4492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万元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3" marB="4492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8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销售额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3" marB="4492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万元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3" marB="4492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4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净利润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3" marB="4492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</a:rPr>
                        <a:t>万元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T="44923" marB="4492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30" name="Text Box 3"/>
          <p:cNvSpPr txBox="1">
            <a:spLocks noChangeArrowheads="1"/>
          </p:cNvSpPr>
          <p:nvPr/>
        </p:nvSpPr>
        <p:spPr bwMode="auto">
          <a:xfrm>
            <a:off x="-2214602" y="130702"/>
            <a:ext cx="6858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b="1" dirty="0" smtClean="0">
                <a:latin typeface="宋体" pitchFamily="2" charset="-122"/>
                <a:ea typeface="宋体" pitchFamily="2" charset="-122"/>
                <a:cs typeface="HY견고딕"/>
              </a:rPr>
              <a:t>QPSS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  <a:cs typeface="HY견고딕"/>
              </a:rPr>
              <a:t>招</a:t>
            </a:r>
            <a:r>
              <a:rPr lang="zh-CN" altLang="en-US" b="1" dirty="0">
                <a:latin typeface="宋体" pitchFamily="2" charset="-122"/>
                <a:ea typeface="宋体" pitchFamily="2" charset="-122"/>
                <a:cs typeface="HY견고딕"/>
              </a:rPr>
              <a:t>募项目报名</a:t>
            </a:r>
            <a:r>
              <a:rPr lang="zh-CN" altLang="en-US" b="1" dirty="0" smtClean="0">
                <a:latin typeface="宋体" pitchFamily="2" charset="-122"/>
                <a:ea typeface="宋体" pitchFamily="2" charset="-122"/>
                <a:cs typeface="HY견고딕"/>
              </a:rPr>
              <a:t>表</a:t>
            </a:r>
            <a:endParaRPr lang="en-US" altLang="ko-KR" b="1" dirty="0">
              <a:latin typeface="宋体" pitchFamily="2" charset="-122"/>
              <a:ea typeface="宋体" pitchFamily="2" charset="-122"/>
              <a:cs typeface="HY견고딕"/>
            </a:endParaRPr>
          </a:p>
        </p:txBody>
      </p:sp>
      <p:graphicFrame>
        <p:nvGraphicFramePr>
          <p:cNvPr id="15" name="Group 144"/>
          <p:cNvGraphicFramePr>
            <a:graphicFrameLocks noGrp="1"/>
          </p:cNvGraphicFramePr>
          <p:nvPr/>
        </p:nvGraphicFramePr>
        <p:xfrm>
          <a:off x="115889" y="3205440"/>
          <a:ext cx="3228975" cy="1601281"/>
        </p:xfrm>
        <a:graphic>
          <a:graphicData uri="http://schemas.openxmlformats.org/drawingml/2006/table">
            <a:tbl>
              <a:tblPr/>
              <a:tblGrid>
                <a:gridCol w="720753"/>
                <a:gridCol w="216003"/>
                <a:gridCol w="864011"/>
                <a:gridCol w="1428208"/>
              </a:tblGrid>
              <a:tr h="26770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交付绩效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(2020</a:t>
                      </a: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年开票金额</a:t>
                      </a: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)</a:t>
                      </a: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</a:txBody>
                  <a:tcPr marL="91431" marR="91431" marT="44912" marB="44912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合计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</a:txBody>
                  <a:tcPr marL="91431" marR="91431" marT="44912" marB="44912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万元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</a:txBody>
                  <a:tcPr marL="91431" marR="91431" marT="44912" marB="44912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6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  <a:cs typeface="+mn-cs"/>
                      </a:endParaRPr>
                    </a:p>
                  </a:txBody>
                  <a:tcPr marL="91431" marR="91431" marT="44912" marB="44912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  <a:cs typeface="+mn-cs"/>
                        </a:rPr>
                        <a:t>张家港浦项</a:t>
                      </a:r>
                      <a:endParaRPr kumimoji="0" lang="en-US" altLang="zh-CN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  <a:cs typeface="+mn-cs"/>
                        </a:rPr>
                        <a:t>(</a:t>
                      </a: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  <a:cs typeface="+mn-cs"/>
                        </a:rPr>
                        <a:t>其他</a:t>
                      </a: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  <a:cs typeface="+mn-cs"/>
                        </a:rPr>
                        <a:t>S/G</a:t>
                      </a:r>
                      <a:r>
                        <a:rPr kumimoji="0" lang="en-US" altLang="ko-KR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  <a:cs typeface="+mn-cs"/>
                        </a:rPr>
                        <a:t>)</a:t>
                      </a:r>
                      <a:endParaRPr kumimoji="0" lang="ko-KR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  <a:cs typeface="+mn-cs"/>
                      </a:endParaRPr>
                    </a:p>
                  </a:txBody>
                  <a:tcPr marL="91431" marR="91431" marT="44912" marB="4491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万元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</a:txBody>
                  <a:tcPr marL="91431" marR="91431" marT="44912" marB="44912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0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  <a:cs typeface="+mn-cs"/>
                        </a:rPr>
                        <a:t>浦项在海外或</a:t>
                      </a:r>
                      <a:endParaRPr kumimoji="0" lang="en-US" altLang="zh-CN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  <a:cs typeface="+mn-cs"/>
                        </a:rPr>
                        <a:t>中国子公司</a:t>
                      </a:r>
                      <a:endParaRPr kumimoji="0" lang="ko-KR" alt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  <a:cs typeface="+mn-cs"/>
                      </a:endParaRPr>
                    </a:p>
                  </a:txBody>
                  <a:tcPr marL="91431" marR="91431" marT="44912" marB="44912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万元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</a:txBody>
                  <a:tcPr marL="91431" marR="91431" marT="44912" marB="44912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27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  <a:cs typeface="+mn-cs"/>
                        </a:rPr>
                        <a:t>国内钢厂</a:t>
                      </a:r>
                      <a:endParaRPr kumimoji="0" lang="ko-KR" alt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  <a:cs typeface="+mn-cs"/>
                      </a:endParaRPr>
                    </a:p>
                  </a:txBody>
                  <a:tcPr marL="91431" marR="91431" marT="44912" marB="44912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万元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</a:txBody>
                  <a:tcPr marL="91431" marR="91431" marT="44912" marB="44912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3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钢厂以外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</a:txBody>
                  <a:tcPr marL="91431" marR="91431" marT="44912" marB="44912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万元</a:t>
                      </a: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</a:txBody>
                  <a:tcPr marL="91431" marR="91431" marT="44912" marB="44912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표 9"/>
          <p:cNvGraphicFramePr>
            <a:graphicFrameLocks noGrp="1"/>
          </p:cNvGraphicFramePr>
          <p:nvPr/>
        </p:nvGraphicFramePr>
        <p:xfrm>
          <a:off x="3429001" y="3214080"/>
          <a:ext cx="3311525" cy="15969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0203"/>
                <a:gridCol w="437753"/>
                <a:gridCol w="719977"/>
                <a:gridCol w="1223592"/>
              </a:tblGrid>
              <a:tr h="228043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zh-CN" altLang="en-US" sz="1200" dirty="0" smtClean="0">
                          <a:latin typeface="宋体" pitchFamily="2" charset="-122"/>
                          <a:ea typeface="宋体" pitchFamily="2" charset="-122"/>
                        </a:rPr>
                        <a:t>技术持有</a:t>
                      </a:r>
                      <a:endParaRPr lang="ko-KR" altLang="en-US" sz="1200" dirty="0"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L="91427" marR="91427" marT="44902" marB="4490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zh-CN" altLang="en-US" sz="800" dirty="0" smtClean="0">
                          <a:latin typeface="宋体" pitchFamily="2" charset="-122"/>
                          <a:ea typeface="宋体" pitchFamily="2" charset="-122"/>
                        </a:rPr>
                        <a:t>技术</a:t>
                      </a:r>
                      <a:endParaRPr lang="en-US" altLang="zh-CN" sz="800" dirty="0" smtClean="0"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algn="ctr" latinLnBrk="1"/>
                      <a:r>
                        <a:rPr lang="zh-CN" altLang="en-US" sz="800" dirty="0" smtClean="0">
                          <a:latin typeface="宋体" pitchFamily="2" charset="-122"/>
                          <a:ea typeface="宋体" pitchFamily="2" charset="-122"/>
                        </a:rPr>
                        <a:t>人员</a:t>
                      </a:r>
                      <a:endParaRPr lang="ko-KR" altLang="en-US" sz="800" dirty="0"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L="91427" marR="91427" marT="44902" marB="449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zh-CN" altLang="en-US" sz="900" dirty="0" smtClean="0">
                          <a:latin typeface="宋体" pitchFamily="2" charset="-122"/>
                          <a:ea typeface="宋体" pitchFamily="2" charset="-122"/>
                        </a:rPr>
                        <a:t>总数</a:t>
                      </a:r>
                      <a:endParaRPr lang="ko-KR" altLang="en-US" sz="900" dirty="0"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L="91427" marR="91427" marT="44902" marB="449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zh-CN" altLang="en-US" sz="800" dirty="0" smtClean="0">
                          <a:latin typeface="宋体" pitchFamily="2" charset="-122"/>
                          <a:ea typeface="宋体" pitchFamily="2" charset="-122"/>
                        </a:rPr>
                        <a:t>名</a:t>
                      </a:r>
                      <a:endParaRPr lang="ko-KR" altLang="en-US" sz="800" dirty="0"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L="91427" marR="91427" marT="44902" marB="449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28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zh-CN" altLang="en-US" sz="900" dirty="0" smtClean="0">
                          <a:latin typeface="宋体" pitchFamily="2" charset="-122"/>
                          <a:ea typeface="宋体" pitchFamily="2" charset="-122"/>
                        </a:rPr>
                        <a:t>中级和高级技术员</a:t>
                      </a:r>
                      <a:endParaRPr lang="ko-KR" altLang="en-US" sz="900" dirty="0"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L="91427" marR="91427" marT="44902" marB="449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zh-CN" altLang="en-US" sz="800" dirty="0" smtClean="0">
                          <a:latin typeface="宋体" pitchFamily="2" charset="-122"/>
                          <a:ea typeface="宋体" pitchFamily="2" charset="-122"/>
                        </a:rPr>
                        <a:t>名</a:t>
                      </a:r>
                      <a:endParaRPr lang="ko-KR" altLang="en-US" sz="800" dirty="0"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L="91427" marR="91427" marT="44902" marB="449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52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zh-CN" altLang="en-US" sz="1100" dirty="0" smtClean="0">
                          <a:latin typeface="宋体" pitchFamily="2" charset="-122"/>
                          <a:ea typeface="宋体" pitchFamily="2" charset="-122"/>
                        </a:rPr>
                        <a:t>技术认证</a:t>
                      </a:r>
                      <a:endParaRPr lang="en-US" altLang="ko-KR" sz="1100" dirty="0" smtClean="0"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algn="ctr" latinLnBrk="1"/>
                      <a:r>
                        <a:rPr lang="en-US" altLang="ko-KR" sz="800" dirty="0" smtClean="0">
                          <a:latin typeface="宋体" pitchFamily="2" charset="-122"/>
                          <a:ea typeface="宋体" pitchFamily="2" charset="-122"/>
                        </a:rPr>
                        <a:t>(</a:t>
                      </a:r>
                      <a:r>
                        <a:rPr lang="zh-CN" altLang="en-US" sz="800" dirty="0" smtClean="0">
                          <a:latin typeface="宋体" pitchFamily="2" charset="-122"/>
                          <a:ea typeface="宋体" pitchFamily="2" charset="-122"/>
                        </a:rPr>
                        <a:t>高新技术企业</a:t>
                      </a:r>
                      <a:r>
                        <a:rPr lang="en-US" altLang="ko-KR" sz="800" dirty="0" smtClean="0">
                          <a:latin typeface="宋体" pitchFamily="2" charset="-122"/>
                          <a:ea typeface="宋体" pitchFamily="2" charset="-122"/>
                        </a:rPr>
                        <a:t>, </a:t>
                      </a:r>
                      <a:r>
                        <a:rPr lang="zh-CN" altLang="en-US" sz="800" dirty="0" smtClean="0">
                          <a:latin typeface="宋体" pitchFamily="2" charset="-122"/>
                          <a:ea typeface="宋体" pitchFamily="2" charset="-122"/>
                        </a:rPr>
                        <a:t>专利证</a:t>
                      </a:r>
                      <a:r>
                        <a:rPr lang="en-US" altLang="zh-CN" sz="800" dirty="0" smtClean="0">
                          <a:latin typeface="宋体" pitchFamily="2" charset="-122"/>
                          <a:ea typeface="宋体" pitchFamily="2" charset="-122"/>
                        </a:rPr>
                        <a:t>,</a:t>
                      </a:r>
                      <a:r>
                        <a:rPr lang="zh-CN" altLang="en-US" sz="800" dirty="0" smtClean="0">
                          <a:latin typeface="宋体" pitchFamily="2" charset="-122"/>
                          <a:ea typeface="宋体" pitchFamily="2" charset="-122"/>
                        </a:rPr>
                        <a:t>上市公司等</a:t>
                      </a:r>
                      <a:r>
                        <a:rPr lang="en-US" altLang="ko-KR" sz="800" baseline="0" dirty="0" smtClean="0">
                          <a:latin typeface="宋体" pitchFamily="2" charset="-122"/>
                          <a:ea typeface="宋体" pitchFamily="2" charset="-122"/>
                        </a:rPr>
                        <a:t>)</a:t>
                      </a:r>
                      <a:endParaRPr lang="ko-KR" altLang="en-US" sz="800" dirty="0"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L="91427" marR="91427" marT="44902" marB="449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宋体" pitchFamily="2" charset="-122"/>
                        <a:ea typeface="HY중고딕" pitchFamily="18" charset="-127"/>
                      </a:endParaRPr>
                    </a:p>
                    <a:p>
                      <a:pPr algn="r" latinLnBrk="1"/>
                      <a:endParaRPr lang="ko-KR" altLang="en-US" sz="800" dirty="0"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L="91427" marR="91427" marT="44902" marB="44902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11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宋体" pitchFamily="2" charset="-122"/>
                          <a:ea typeface="HY중고딕" pitchFamily="18" charset="-127"/>
                        </a:rPr>
                        <a:t>环境</a:t>
                      </a:r>
                      <a:r>
                        <a:rPr lang="en-US" altLang="ko-KR" sz="1000" dirty="0" smtClean="0">
                          <a:latin typeface="宋体" pitchFamily="2" charset="-122"/>
                          <a:ea typeface="宋体" pitchFamily="2" charset="-122"/>
                        </a:rPr>
                        <a:t>/</a:t>
                      </a:r>
                      <a:r>
                        <a:rPr lang="ko-KR" altLang="en-US" sz="1000" dirty="0" smtClean="0">
                          <a:latin typeface="宋体" pitchFamily="2" charset="-122"/>
                          <a:ea typeface="HY중고딕" pitchFamily="18" charset="-127"/>
                        </a:rPr>
                        <a:t>安全证明</a:t>
                      </a:r>
                      <a:endParaRPr lang="en-US" altLang="ko-KR" sz="1000" dirty="0" smtClean="0"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algn="ctr" latinLnBrk="1"/>
                      <a:r>
                        <a:rPr lang="en-US" altLang="ko-KR" sz="800" dirty="0" smtClean="0">
                          <a:latin typeface="宋体" pitchFamily="2" charset="-122"/>
                          <a:ea typeface="宋体" pitchFamily="2" charset="-122"/>
                        </a:rPr>
                        <a:t>(ISO</a:t>
                      </a:r>
                      <a:r>
                        <a:rPr lang="en-US" altLang="ko-KR" sz="800" baseline="0" dirty="0" smtClean="0">
                          <a:latin typeface="宋体" pitchFamily="2" charset="-122"/>
                          <a:ea typeface="宋体" pitchFamily="2" charset="-122"/>
                        </a:rPr>
                        <a:t> 14000</a:t>
                      </a:r>
                      <a:r>
                        <a:rPr lang="zh-CN" altLang="en-US" sz="800" baseline="0" dirty="0" smtClean="0">
                          <a:latin typeface="宋体" pitchFamily="2" charset="-122"/>
                          <a:ea typeface="宋体" pitchFamily="2" charset="-122"/>
                        </a:rPr>
                        <a:t>等</a:t>
                      </a:r>
                      <a:r>
                        <a:rPr lang="en-US" altLang="ko-KR" sz="800" dirty="0" smtClean="0">
                          <a:latin typeface="宋体" pitchFamily="2" charset="-122"/>
                          <a:ea typeface="宋体" pitchFamily="2" charset="-122"/>
                        </a:rPr>
                        <a:t>)</a:t>
                      </a:r>
                      <a:endParaRPr lang="ko-KR" altLang="en-US" sz="1100" dirty="0">
                        <a:latin typeface="宋体" pitchFamily="2" charset="-122"/>
                        <a:ea typeface="HY중고딕" pitchFamily="18" charset="-127"/>
                      </a:endParaRPr>
                    </a:p>
                  </a:txBody>
                  <a:tcPr marL="91427" marR="91427" marT="44902" marB="449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endParaRPr lang="ko-KR" altLang="en-US" sz="8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宋体" pitchFamily="2" charset="-122"/>
                        <a:ea typeface="HY중고딕" pitchFamily="18" charset="-127"/>
                        <a:cs typeface="+mn-cs"/>
                      </a:endParaRPr>
                    </a:p>
                  </a:txBody>
                  <a:tcPr marL="91427" marR="91427" marT="44902" marB="44902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Group 139"/>
          <p:cNvGraphicFramePr>
            <a:graphicFrameLocks noGrp="1"/>
          </p:cNvGraphicFramePr>
          <p:nvPr/>
        </p:nvGraphicFramePr>
        <p:xfrm>
          <a:off x="117475" y="4926241"/>
          <a:ext cx="6624638" cy="3499201"/>
        </p:xfrm>
        <a:graphic>
          <a:graphicData uri="http://schemas.openxmlformats.org/drawingml/2006/table">
            <a:tbl>
              <a:tblPr/>
              <a:tblGrid>
                <a:gridCol w="1000125"/>
                <a:gridCol w="871538"/>
                <a:gridCol w="4752975"/>
              </a:tblGrid>
              <a:tr h="107468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生产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/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检验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设备状况</a:t>
                      </a:r>
                    </a:p>
                  </a:txBody>
                  <a:tcPr marT="44924" marB="4492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主要生产设备名称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</a:txBody>
                  <a:tcPr marT="44924" marB="449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</a:txBody>
                  <a:tcPr marT="44924" marB="449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589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主要检查设备名称</a:t>
                      </a: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</a:txBody>
                  <a:tcPr marT="44924" marB="449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</a:txBody>
                  <a:tcPr marT="44924" marB="449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其它信息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(</a:t>
                      </a: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不锈钢厂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或大型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企业业绩</a:t>
                      </a: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중고딕" pitchFamily="18" charset="-127"/>
                          <a:ea typeface="HY중고딕" pitchFamily="18" charset="-127"/>
                        </a:rPr>
                        <a:t>)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</a:txBody>
                  <a:tcPr marT="44924" marB="44924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중고딕" pitchFamily="18" charset="-127"/>
                        <a:ea typeface="HY중고딕" pitchFamily="18" charset="-127"/>
                      </a:endParaRPr>
                    </a:p>
                  </a:txBody>
                  <a:tcPr marT="44924" marB="44924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114089"/>
              </p:ext>
            </p:extLst>
          </p:nvPr>
        </p:nvGraphicFramePr>
        <p:xfrm>
          <a:off x="117475" y="8575201"/>
          <a:ext cx="6624638" cy="26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4638"/>
              </a:tblGrid>
              <a:tr h="260640">
                <a:tc>
                  <a:txBody>
                    <a:bodyPr/>
                    <a:lstStyle/>
                    <a:p>
                      <a:pPr latinLnBrk="1"/>
                      <a:r>
                        <a:rPr lang="zh-CN" altLang="en-US" sz="900" baseline="0" dirty="0" smtClean="0">
                          <a:latin typeface="HY중고딕" pitchFamily="18" charset="-127"/>
                          <a:ea typeface="HY중고딕" pitchFamily="18" charset="-127"/>
                        </a:rPr>
                        <a:t>报名日期</a:t>
                      </a:r>
                      <a:r>
                        <a:rPr lang="en-US" altLang="ko-KR" sz="900" dirty="0" smtClean="0">
                          <a:latin typeface="HY중고딕" pitchFamily="18" charset="-127"/>
                          <a:ea typeface="HY중고딕" pitchFamily="18" charset="-127"/>
                        </a:rPr>
                        <a:t>:  </a:t>
                      </a:r>
                      <a:r>
                        <a:rPr lang="en-US" altLang="ko-KR" sz="900" baseline="0" dirty="0" smtClean="0">
                          <a:latin typeface="HY중고딕" pitchFamily="18" charset="-127"/>
                          <a:ea typeface="HY중고딕" pitchFamily="18" charset="-127"/>
                        </a:rPr>
                        <a:t>  </a:t>
                      </a:r>
                      <a:r>
                        <a:rPr lang="zh-CN" altLang="en-US" sz="900" baseline="0" dirty="0" smtClean="0">
                          <a:latin typeface="HY중고딕" pitchFamily="18" charset="-127"/>
                          <a:ea typeface="HY중고딕" pitchFamily="18" charset="-127"/>
                        </a:rPr>
                        <a:t>         </a:t>
                      </a:r>
                      <a:r>
                        <a:rPr lang="en-US" altLang="ko-KR" sz="900" dirty="0" smtClean="0">
                          <a:latin typeface="HY중고딕" pitchFamily="18" charset="-127"/>
                          <a:ea typeface="HY중고딕" pitchFamily="18" charset="-127"/>
                        </a:rPr>
                        <a:t>                                    </a:t>
                      </a:r>
                      <a:r>
                        <a:rPr lang="zh-CN" altLang="en-US" sz="900" baseline="0" dirty="0" smtClean="0">
                          <a:solidFill>
                            <a:schemeClr val="tx1"/>
                          </a:solidFill>
                          <a:latin typeface="HY중고딕" pitchFamily="18" charset="-127"/>
                          <a:ea typeface="HY중고딕" pitchFamily="18" charset="-127"/>
                        </a:rPr>
                        <a:t>授权委托联系人姓名</a:t>
                      </a:r>
                      <a:r>
                        <a:rPr lang="zh-CN" altLang="en-US" sz="900" dirty="0" smtClean="0">
                          <a:solidFill>
                            <a:schemeClr val="tx1"/>
                          </a:solidFill>
                          <a:latin typeface="HY중고딕" pitchFamily="18" charset="-127"/>
                          <a:ea typeface="HY중고딕" pitchFamily="18" charset="-127"/>
                        </a:rPr>
                        <a:t>和手机号：</a:t>
                      </a:r>
                      <a:endParaRPr lang="ko-KR" altLang="en-US" sz="900" dirty="0">
                        <a:solidFill>
                          <a:schemeClr val="tx1"/>
                        </a:solidFill>
                        <a:latin typeface="HY중고딕" pitchFamily="18" charset="-127"/>
                        <a:ea typeface="HY중고딕" pitchFamily="18" charset="-127"/>
                      </a:endParaRPr>
                    </a:p>
                  </a:txBody>
                  <a:tcPr marL="91439" marR="91439" marT="40355" marB="40355"/>
                </a:tc>
              </a:tr>
            </a:tbl>
          </a:graphicData>
        </a:graphic>
      </p:graphicFrame>
      <p:pic>
        <p:nvPicPr>
          <p:cNvPr id="10" name="그림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57192" y="117718"/>
            <a:ext cx="1482022" cy="39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088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B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5500"/>
          <a:stretch>
            <a:fillRect/>
          </a:stretch>
        </p:blipFill>
        <p:spPr bwMode="auto">
          <a:xfrm flipH="1">
            <a:off x="0" y="0"/>
            <a:ext cx="6858000" cy="611560"/>
          </a:xfrm>
          <a:prstGeom prst="rect">
            <a:avLst/>
          </a:prstGeom>
          <a:noFill/>
        </p:spPr>
      </p:pic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3196" y="100003"/>
            <a:ext cx="6426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b="1" dirty="0" smtClean="0"/>
              <a:t>《</a:t>
            </a:r>
            <a:r>
              <a:rPr lang="zh-CN" altLang="en-US" b="1" dirty="0" smtClean="0"/>
              <a:t>报名项目提供资料清单</a:t>
            </a:r>
            <a:r>
              <a:rPr lang="en-US" altLang="zh-CN" b="1" dirty="0" smtClean="0"/>
              <a:t>》3-1</a:t>
            </a:r>
            <a:endParaRPr lang="en-US" altLang="ko-KR" b="1" dirty="0">
              <a:latin typeface="宋体" pitchFamily="2" charset="-122"/>
              <a:ea typeface="宋体" pitchFamily="2" charset="-122"/>
              <a:cs typeface="HY견고딕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196" y="1192974"/>
            <a:ext cx="6146800" cy="278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1.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营业执照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、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供应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商信息采集表</a:t>
            </a:r>
            <a:endParaRPr lang="en-US" altLang="zh-CN" sz="10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ko-KR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2.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单位授权委托联系人证明书</a:t>
            </a:r>
            <a:endParaRPr lang="en-US" altLang="zh-CN" sz="10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ko-KR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3.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公司缴纳社保人员清单</a:t>
            </a:r>
            <a:r>
              <a:rPr lang="en-US" altLang="zh-CN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社保系统导出</a:t>
            </a:r>
            <a:r>
              <a:rPr lang="en-US" altLang="zh-CN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ko-KR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4.2022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年资产负债表、利润表</a:t>
            </a:r>
            <a:endParaRPr lang="en-US" altLang="zh-CN" sz="10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5.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重要生产设备</a:t>
            </a:r>
            <a:r>
              <a:rPr lang="en-US" altLang="zh-CN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加工机床等</a:t>
            </a:r>
            <a:r>
              <a:rPr lang="en-US" altLang="zh-CN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购买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合同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或图片</a:t>
            </a:r>
            <a:endParaRPr lang="en-US" altLang="zh-CN" sz="10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ko-KR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6.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纳税信用等级</a:t>
            </a:r>
            <a:r>
              <a:rPr lang="en-US" altLang="zh-CN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税务系统网站全页截图</a:t>
            </a:r>
            <a:r>
              <a:rPr lang="en-US" altLang="zh-CN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ko-KR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7.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相关体系资质证书</a:t>
            </a:r>
            <a:r>
              <a:rPr lang="en-US" altLang="zh-CN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例：</a:t>
            </a:r>
            <a:r>
              <a:rPr lang="en-US" altLang="zh-CN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ISO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质量体系证书、环境认证体系证书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、高新技术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企业证或其他证书等</a:t>
            </a:r>
            <a:r>
              <a:rPr lang="en-US" altLang="zh-CN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ko-KR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8</a:t>
            </a:r>
            <a:r>
              <a:rPr lang="en-US" altLang="ko-KR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.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技术人员中级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和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高级工程师证书及作业人员工龄证明资料</a:t>
            </a:r>
            <a:endParaRPr lang="en-US" altLang="zh-CN" sz="10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ko-KR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9.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品质管理和质量管理等相关文件</a:t>
            </a:r>
            <a:endParaRPr lang="en-US" altLang="zh-CN" sz="10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ko-KR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10.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相关品目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业绩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（与</a:t>
            </a:r>
            <a:r>
              <a:rPr lang="en-US" altLang="zh-CN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POSCO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集团或大型钢铁企业合作业绩优选）</a:t>
            </a:r>
            <a:endParaRPr lang="en-US" altLang="zh-CN" sz="1000" dirty="0" smtClean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ko-KR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11.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相关品目工程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的制作设备证明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资料、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品目生产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年限</a:t>
            </a:r>
            <a:endParaRPr lang="en-US" altLang="zh-CN" sz="1000" dirty="0" smtClean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ko-KR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12.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生产型工厂面积或租赁厂房合同期间证明文件（房产证、租赁证明）</a:t>
            </a:r>
            <a:endParaRPr lang="en-US" altLang="zh-CN" sz="1000" dirty="0" smtClean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-71462" y="895918"/>
            <a:ext cx="6426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zh-CN" altLang="en-US" sz="1400" b="1" dirty="0">
                <a:latin typeface="宋体" pitchFamily="2" charset="-122"/>
                <a:ea typeface="宋体" pitchFamily="2" charset="-122"/>
                <a:cs typeface="HY견고딕"/>
              </a:rPr>
              <a:t>制造型企</a:t>
            </a:r>
            <a:r>
              <a:rPr lang="zh-CN" altLang="en-US" sz="1400" b="1" dirty="0" smtClean="0">
                <a:latin typeface="宋体" pitchFamily="2" charset="-122"/>
                <a:ea typeface="宋体" pitchFamily="2" charset="-122"/>
                <a:cs typeface="HY견고딕"/>
              </a:rPr>
              <a:t>业必需</a:t>
            </a:r>
            <a:r>
              <a:rPr lang="zh-CN" altLang="en-US" sz="1400" b="1" dirty="0">
                <a:latin typeface="宋体" pitchFamily="2" charset="-122"/>
                <a:ea typeface="宋体" pitchFamily="2" charset="-122"/>
                <a:cs typeface="HY견고딕"/>
              </a:rPr>
              <a:t>提供资料：</a:t>
            </a:r>
            <a:endParaRPr lang="en-US" altLang="ko-KR" sz="1400" b="1" dirty="0">
              <a:latin typeface="宋体" pitchFamily="2" charset="-122"/>
              <a:ea typeface="宋体" pitchFamily="2" charset="-122"/>
              <a:cs typeface="HY견고딕"/>
            </a:endParaRPr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196" y="3953055"/>
            <a:ext cx="6426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zh-CN" altLang="en-US" sz="1400" b="1" dirty="0">
                <a:latin typeface="宋体" pitchFamily="2" charset="-122"/>
                <a:ea typeface="宋体" pitchFamily="2" charset="-122"/>
                <a:cs typeface="HY견고딕"/>
              </a:rPr>
              <a:t>贸易型企</a:t>
            </a:r>
            <a:r>
              <a:rPr lang="zh-CN" altLang="en-US" sz="1400" b="1" dirty="0" smtClean="0">
                <a:latin typeface="宋体" pitchFamily="2" charset="-122"/>
                <a:ea typeface="宋体" pitchFamily="2" charset="-122"/>
                <a:cs typeface="HY견고딕"/>
              </a:rPr>
              <a:t>业必需</a:t>
            </a:r>
            <a:r>
              <a:rPr lang="zh-CN" altLang="en-US" sz="1400" b="1" dirty="0">
                <a:latin typeface="宋体" pitchFamily="2" charset="-122"/>
                <a:ea typeface="宋体" pitchFamily="2" charset="-122"/>
                <a:cs typeface="HY견고딕"/>
              </a:rPr>
              <a:t>提供资料：</a:t>
            </a:r>
            <a:endParaRPr lang="en-US" altLang="ko-KR" sz="1400" b="1" dirty="0">
              <a:latin typeface="宋体" pitchFamily="2" charset="-122"/>
              <a:ea typeface="宋体" pitchFamily="2" charset="-122"/>
              <a:cs typeface="HY견고딕"/>
            </a:endParaRPr>
          </a:p>
        </p:txBody>
      </p:sp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52639" y="4243914"/>
            <a:ext cx="6597650" cy="23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>
                <a:latin typeface="+mj-ea"/>
                <a:ea typeface="+mj-ea"/>
                <a:cs typeface="HY견고딕"/>
              </a:rPr>
              <a:t>1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.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营业执照、供应商信息采集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表</a:t>
            </a:r>
            <a:endParaRPr lang="en-US" altLang="zh-CN" sz="1000" dirty="0">
              <a:latin typeface="+mj-ea"/>
              <a:ea typeface="+mj-ea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ko-KR" sz="1000" dirty="0" smtClean="0">
                <a:latin typeface="+mj-ea"/>
                <a:ea typeface="+mj-ea"/>
                <a:cs typeface="HY견고딕"/>
              </a:rPr>
              <a:t>2.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单位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授权委托联系人证明书</a:t>
            </a:r>
            <a:endParaRPr lang="en-US" altLang="zh-CN" sz="1000" dirty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ko-KR" sz="1000" dirty="0">
                <a:latin typeface="+mj-ea"/>
                <a:ea typeface="+mj-ea"/>
                <a:cs typeface="HY견고딕"/>
              </a:rPr>
              <a:t>3</a:t>
            </a:r>
            <a:r>
              <a:rPr lang="en-US" altLang="ko-KR" sz="1000" dirty="0" smtClean="0">
                <a:latin typeface="+mj-ea"/>
                <a:ea typeface="+mj-ea"/>
                <a:cs typeface="HY견고딕"/>
              </a:rPr>
              <a:t>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公司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缴纳社保人员清单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(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社保系统导出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)</a:t>
            </a: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4.2022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年资产负债表、利润表</a:t>
            </a:r>
            <a:endParaRPr lang="en-US" altLang="zh-CN" sz="1000" dirty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>
                <a:latin typeface="+mj-ea"/>
                <a:ea typeface="+mj-ea"/>
                <a:cs typeface="HY견고딕"/>
              </a:rPr>
              <a:t>5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纳税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信用等级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(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税务系统网站全页截图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)</a:t>
            </a: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6.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相关体系资质证书</a:t>
            </a:r>
            <a:r>
              <a:rPr lang="en-US" altLang="zh-CN" sz="10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例：</a:t>
            </a:r>
            <a:r>
              <a:rPr lang="en-US" altLang="zh-CN" sz="1000" dirty="0">
                <a:latin typeface="+mj-ea"/>
                <a:ea typeface="+mj-ea"/>
                <a:cs typeface="Times New Roman" pitchFamily="18" charset="0"/>
              </a:rPr>
              <a:t>ISO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质量体系证书、环境认证体系证书、高新技术企业证或其他证书等</a:t>
            </a:r>
            <a:r>
              <a:rPr lang="en-US" altLang="zh-CN" sz="1000" dirty="0">
                <a:latin typeface="+mj-ea"/>
                <a:ea typeface="+mj-ea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ko-KR" sz="1000" dirty="0" smtClean="0">
                <a:latin typeface="+mj-ea"/>
                <a:ea typeface="+mj-ea"/>
                <a:cs typeface="HY견고딕"/>
              </a:rPr>
              <a:t>7.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相关品目业绩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（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与</a:t>
            </a:r>
            <a:r>
              <a:rPr lang="en-US" altLang="zh-CN" sz="1000" dirty="0">
                <a:latin typeface="+mj-ea"/>
                <a:ea typeface="+mj-ea"/>
                <a:cs typeface="Times New Roman" pitchFamily="18" charset="0"/>
              </a:rPr>
              <a:t>POSCO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集团或大型钢铁企业合作业绩优选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）</a:t>
            </a:r>
            <a:endParaRPr lang="en-US" altLang="ko-KR" sz="1000" dirty="0" smtClean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8.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品质管理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和质量管理等相关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文件</a:t>
            </a:r>
            <a:endParaRPr lang="en-US" altLang="ko-KR" sz="1000" dirty="0" smtClean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9.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贸易型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企业办公室面积证明、储物仓库面积文件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(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房屋产权证、租赁证明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)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、实体门店照片</a:t>
            </a:r>
            <a:endParaRPr lang="en-US" altLang="ko-KR" sz="1000" dirty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10.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公司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自有车辆数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(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行驶证照片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)</a:t>
            </a:r>
            <a:endParaRPr lang="en-US" altLang="zh-CN" sz="1000" dirty="0">
              <a:latin typeface="+mj-ea"/>
              <a:ea typeface="+mj-ea"/>
              <a:cs typeface="HY견고딕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99826" y="41473"/>
            <a:ext cx="1482022" cy="397084"/>
          </a:xfrm>
          <a:prstGeom prst="rect">
            <a:avLst/>
          </a:prstGeom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2810" y="6512542"/>
            <a:ext cx="6426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zh-CN" altLang="en-US" sz="1400" b="1" dirty="0" smtClean="0">
                <a:latin typeface="宋体" pitchFamily="2" charset="-122"/>
                <a:ea typeface="宋体" pitchFamily="2" charset="-122"/>
                <a:cs typeface="HY견고딕"/>
              </a:rPr>
              <a:t>维修型企业必需</a:t>
            </a:r>
            <a:r>
              <a:rPr lang="zh-CN" altLang="en-US" sz="1400" b="1" dirty="0">
                <a:latin typeface="宋体" pitchFamily="2" charset="-122"/>
                <a:ea typeface="宋体" pitchFamily="2" charset="-122"/>
                <a:cs typeface="HY견고딕"/>
              </a:rPr>
              <a:t>提供资料：</a:t>
            </a:r>
            <a:endParaRPr lang="en-US" altLang="ko-KR" sz="1400" b="1" dirty="0">
              <a:latin typeface="宋体" pitchFamily="2" charset="-122"/>
              <a:ea typeface="宋体" pitchFamily="2" charset="-122"/>
              <a:cs typeface="HY견고딕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8238" y="6820319"/>
            <a:ext cx="6146800" cy="23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1.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营业执照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、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供应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商信息采集表</a:t>
            </a:r>
            <a:endParaRPr lang="en-US" altLang="zh-CN" sz="10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ko-KR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2</a:t>
            </a:r>
            <a:r>
              <a:rPr lang="en-US" altLang="ko-KR" sz="1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.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单位授权委托联系人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证明书、</a:t>
            </a:r>
            <a:endParaRPr lang="en-US" altLang="zh-CN" sz="1000" dirty="0" smtClean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3.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公司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缴纳社保人员清单</a:t>
            </a:r>
            <a:r>
              <a:rPr lang="en-US" altLang="zh-CN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社保系统导出</a:t>
            </a:r>
            <a:r>
              <a:rPr lang="en-US" altLang="zh-CN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ko-KR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4.2022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年资产负债表、利润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表</a:t>
            </a:r>
            <a:endParaRPr lang="en-US" altLang="zh-CN" sz="1000" dirty="0" smtClean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5.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纳税信用等级</a:t>
            </a:r>
            <a:r>
              <a:rPr lang="en-US" altLang="zh-CN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税务系统网站全页截图</a:t>
            </a:r>
            <a:r>
              <a:rPr lang="en-US" altLang="zh-CN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6.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相关品目工程的制作设备证明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资料、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品目生产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年限</a:t>
            </a:r>
            <a:endParaRPr lang="en-US" altLang="zh-CN" sz="1000" dirty="0" smtClean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7.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在</a:t>
            </a:r>
            <a:r>
              <a:rPr lang="en-US" altLang="zh-CN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POSCO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集团及大型钢铁企业供货业绩及维修产品业绩</a:t>
            </a:r>
            <a:endParaRPr lang="en-US" altLang="zh-CN" sz="1000" dirty="0" smtClean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8</a:t>
            </a:r>
            <a:r>
              <a:rPr lang="en-US" altLang="zh-CN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.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技术人员中级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和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高级工程师证书及作业人员工龄证明资料</a:t>
            </a:r>
            <a:endParaRPr lang="en-US" altLang="zh-CN" sz="10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ko-KR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9</a:t>
            </a:r>
            <a:r>
              <a:rPr lang="en-US" altLang="ko-KR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.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品质管理和质量管理等相关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文件</a:t>
            </a:r>
            <a:endParaRPr lang="en-US" altLang="zh-CN" sz="1000" dirty="0" smtClean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10.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工厂</a:t>
            </a:r>
            <a:r>
              <a:rPr lang="zh-CN" altLang="en-US" sz="10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面积或租赁厂房合同期间证明文件（房产证、租赁证明等</a:t>
            </a:r>
            <a:r>
              <a:rPr lang="zh-CN" altLang="en-US" sz="1000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）</a:t>
            </a:r>
            <a:endParaRPr lang="en-US" altLang="ko-KR" sz="10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47604" y="571472"/>
            <a:ext cx="4570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根据自身公司类型，对应提交相应要求资料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532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B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5500"/>
          <a:stretch>
            <a:fillRect/>
          </a:stretch>
        </p:blipFill>
        <p:spPr bwMode="auto">
          <a:xfrm flipH="1">
            <a:off x="0" y="0"/>
            <a:ext cx="6858000" cy="611560"/>
          </a:xfrm>
          <a:prstGeom prst="rect">
            <a:avLst/>
          </a:prstGeom>
          <a:noFill/>
        </p:spPr>
      </p:pic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-24" y="100003"/>
            <a:ext cx="6426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b="1" dirty="0" smtClean="0"/>
              <a:t>《</a:t>
            </a:r>
            <a:r>
              <a:rPr lang="zh-CN" altLang="en-US" b="1" dirty="0" smtClean="0"/>
              <a:t>报名项目提供资料清单</a:t>
            </a:r>
            <a:r>
              <a:rPr lang="en-US" altLang="zh-CN" b="1" dirty="0" smtClean="0"/>
              <a:t>》3-2</a:t>
            </a:r>
            <a:endParaRPr lang="en-US" altLang="ko-KR" b="1" dirty="0">
              <a:latin typeface="宋体" pitchFamily="2" charset="-122"/>
              <a:ea typeface="宋体" pitchFamily="2" charset="-122"/>
              <a:cs typeface="HY견고딕"/>
            </a:endParaRPr>
          </a:p>
        </p:txBody>
      </p:sp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24797" y="882805"/>
            <a:ext cx="6929438" cy="232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>
                <a:latin typeface="+mj-ea"/>
                <a:ea typeface="+mj-ea"/>
                <a:cs typeface="HY견고딕"/>
              </a:rPr>
              <a:t>1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.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营业执照、供应商信息采集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表</a:t>
            </a:r>
            <a:endParaRPr lang="en-US" altLang="zh-CN" sz="1000" dirty="0" smtClean="0">
              <a:latin typeface="+mj-ea"/>
              <a:ea typeface="+mj-ea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2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单位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授权委托联系人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证明书</a:t>
            </a:r>
            <a:endParaRPr lang="en-US" altLang="zh-CN" sz="1000" dirty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3.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公司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缴纳社保人员清单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(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社保系统导出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)</a:t>
            </a: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>
                <a:latin typeface="+mj-ea"/>
                <a:ea typeface="+mj-ea"/>
                <a:cs typeface="HY견고딕"/>
              </a:rPr>
              <a:t>4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.2022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年资产负债表、利润表</a:t>
            </a:r>
            <a:endParaRPr lang="en-US" altLang="zh-CN" sz="1000" dirty="0" smtClean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>
                <a:latin typeface="+mj-ea"/>
                <a:ea typeface="+mj-ea"/>
                <a:cs typeface="HY견고딕"/>
              </a:rPr>
              <a:t>5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纳税信用等级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(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税务系统网站全页截图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)</a:t>
            </a: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6.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相关品目资质：工程类、建筑类企业、施工类等资质单位提供相关资料</a:t>
            </a:r>
            <a:endParaRPr lang="en-US" altLang="ko-KR" sz="1000" dirty="0" smtClean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7.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相关品目业绩（与</a:t>
            </a:r>
            <a:r>
              <a:rPr lang="en-US" altLang="zh-CN" sz="1000" dirty="0">
                <a:latin typeface="+mj-ea"/>
                <a:ea typeface="+mj-ea"/>
                <a:cs typeface="Times New Roman" pitchFamily="18" charset="0"/>
              </a:rPr>
              <a:t>POSCO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集团或大型钢铁企业合作业绩优选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）</a:t>
            </a:r>
            <a:endParaRPr lang="en-US" altLang="zh-CN" sz="1000" dirty="0" smtClean="0">
              <a:latin typeface="+mj-ea"/>
              <a:ea typeface="+mj-ea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8.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技术人员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中级和高级工程师证书及作业人员工龄证明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资料</a:t>
            </a:r>
            <a:endParaRPr lang="en-US" altLang="zh-CN" sz="1000" dirty="0" smtClean="0">
              <a:latin typeface="+mj-ea"/>
              <a:ea typeface="+mj-ea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9.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品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质管理和质量管理等相关文件</a:t>
            </a:r>
            <a:endParaRPr lang="en-US" altLang="zh-CN" sz="1000" dirty="0">
              <a:latin typeface="+mj-ea"/>
              <a:ea typeface="+mj-ea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>
                <a:latin typeface="+mj-ea"/>
                <a:ea typeface="+mj-ea"/>
                <a:cs typeface="Times New Roman" pitchFamily="18" charset="0"/>
              </a:rPr>
              <a:t>10.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工厂面积或租赁厂房合同期间证明文件（房产证、租赁证明等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）</a:t>
            </a:r>
            <a:endParaRPr lang="en-US" altLang="ko-KR" sz="10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6" y="613066"/>
            <a:ext cx="6426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zh-CN" altLang="en-US" sz="1400" b="1" dirty="0">
                <a:latin typeface="宋体" pitchFamily="2" charset="-122"/>
                <a:ea typeface="宋体" pitchFamily="2" charset="-122"/>
                <a:cs typeface="HY견고딕"/>
              </a:rPr>
              <a:t>施工类</a:t>
            </a:r>
            <a:r>
              <a:rPr lang="zh-CN" altLang="en-US" sz="1400" b="1" dirty="0" smtClean="0">
                <a:latin typeface="宋体" pitchFamily="2" charset="-122"/>
                <a:ea typeface="宋体" pitchFamily="2" charset="-122"/>
                <a:cs typeface="HY견고딕"/>
              </a:rPr>
              <a:t>企业必需</a:t>
            </a:r>
            <a:r>
              <a:rPr lang="zh-CN" altLang="en-US" sz="1400" b="1" dirty="0">
                <a:latin typeface="宋体" pitchFamily="2" charset="-122"/>
                <a:ea typeface="宋体" pitchFamily="2" charset="-122"/>
                <a:cs typeface="HY견고딕"/>
              </a:rPr>
              <a:t>提供资料：</a:t>
            </a:r>
            <a:endParaRPr lang="en-US" altLang="ko-KR" sz="1400" b="1" dirty="0">
              <a:latin typeface="宋体" pitchFamily="2" charset="-122"/>
              <a:ea typeface="宋体" pitchFamily="2" charset="-122"/>
              <a:cs typeface="HY견고딕"/>
            </a:endParaRPr>
          </a:p>
        </p:txBody>
      </p:sp>
      <p:pic>
        <p:nvPicPr>
          <p:cNvPr id="12" name="그림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99826" y="41473"/>
            <a:ext cx="1482022" cy="397084"/>
          </a:xfrm>
          <a:prstGeom prst="rect">
            <a:avLst/>
          </a:prstGeom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520" y="3191986"/>
            <a:ext cx="6426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zh-CN" altLang="en-US" sz="1400" b="1" dirty="0" smtClean="0">
                <a:latin typeface="宋体" pitchFamily="2" charset="-122"/>
                <a:ea typeface="宋体" pitchFamily="2" charset="-122"/>
                <a:cs typeface="HY견고딕"/>
              </a:rPr>
              <a:t>货代类企业必需</a:t>
            </a:r>
            <a:r>
              <a:rPr lang="zh-CN" altLang="en-US" sz="1400" b="1" dirty="0">
                <a:latin typeface="宋体" pitchFamily="2" charset="-122"/>
                <a:ea typeface="宋体" pitchFamily="2" charset="-122"/>
                <a:cs typeface="HY견고딕"/>
              </a:rPr>
              <a:t>提供资料：</a:t>
            </a:r>
            <a:endParaRPr lang="en-US" altLang="ko-KR" sz="1400" b="1" dirty="0">
              <a:latin typeface="宋体" pitchFamily="2" charset="-122"/>
              <a:ea typeface="宋体" pitchFamily="2" charset="-122"/>
              <a:cs typeface="HY견고딕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-24" y="3499763"/>
            <a:ext cx="6668131" cy="278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>
                <a:latin typeface="+mj-ea"/>
                <a:ea typeface="+mj-ea"/>
                <a:cs typeface="HY견고딕"/>
              </a:rPr>
              <a:t>1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.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营业执照、供应商信息采集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表</a:t>
            </a:r>
            <a:endParaRPr lang="en-US" altLang="zh-CN" sz="1000" dirty="0">
              <a:latin typeface="+mj-ea"/>
              <a:ea typeface="+mj-ea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2.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单位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授权委托联系人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证明书、</a:t>
            </a:r>
            <a:endParaRPr lang="en-US" altLang="zh-CN" sz="1000" dirty="0" smtClean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3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公司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缴纳社保人员清单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(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社保系统导出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)</a:t>
            </a: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4.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纳税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信用等级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(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税务系统网站全页截图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)</a:t>
            </a: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5.2022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年资产负债表、利润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表</a:t>
            </a:r>
            <a:endParaRPr lang="en-US" altLang="zh-CN" sz="1000" dirty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6.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提供具有船承运人资质、直接订舱权、执牌资质、业务辐射全国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/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省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/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市，根据船舶货代代理业务证明资料</a:t>
            </a:r>
            <a:endParaRPr lang="en-US" altLang="ko-KR" sz="1000" dirty="0" smtClean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7.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相关品目业绩（与</a:t>
            </a:r>
            <a:r>
              <a:rPr lang="en-US" altLang="zh-CN" sz="1000" dirty="0">
                <a:latin typeface="+mj-ea"/>
                <a:ea typeface="+mj-ea"/>
                <a:cs typeface="Times New Roman" pitchFamily="18" charset="0"/>
              </a:rPr>
              <a:t>POSCO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集团或大型钢铁企业合作业绩优选）</a:t>
            </a:r>
            <a:endParaRPr lang="en-US" altLang="zh-CN" sz="1000" dirty="0">
              <a:latin typeface="+mj-ea"/>
              <a:ea typeface="+mj-ea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8.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投保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代理保险或投保运输保险证明资料</a:t>
            </a:r>
            <a:endParaRPr lang="en-US" altLang="zh-CN" sz="1000" dirty="0" smtClean="0">
              <a:latin typeface="+mj-ea"/>
              <a:ea typeface="+mj-ea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9.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自有办公室或租赁办公室证明文件（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房屋产权证、租赁证明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)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、实体门店照片</a:t>
            </a:r>
            <a:endParaRPr lang="en-US" altLang="ko-KR" sz="1000" dirty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10.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公司自有车辆数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(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行驶证照片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)</a:t>
            </a: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11.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年报关业务量票数及排名证明资料</a:t>
            </a:r>
            <a:endParaRPr lang="en-US" altLang="zh-CN" sz="1000" dirty="0" smtClean="0">
              <a:latin typeface="+mj-ea"/>
              <a:ea typeface="+mj-ea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12.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相关体系资质证书</a:t>
            </a:r>
            <a:r>
              <a:rPr lang="en-US" altLang="zh-CN" sz="10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例：</a:t>
            </a:r>
            <a:r>
              <a:rPr lang="en-US" altLang="zh-CN" sz="1000" dirty="0">
                <a:latin typeface="+mj-ea"/>
                <a:ea typeface="+mj-ea"/>
                <a:cs typeface="Times New Roman" pitchFamily="18" charset="0"/>
              </a:rPr>
              <a:t>ISO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质量体系证书、环境认证体系证书、高新技术企业证或其他证书等</a:t>
            </a: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)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24797" y="6281678"/>
            <a:ext cx="6426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zh-CN" altLang="en-US" sz="1400" b="1" dirty="0" smtClean="0">
                <a:latin typeface="宋体" pitchFamily="2" charset="-122"/>
                <a:ea typeface="宋体" pitchFamily="2" charset="-122"/>
                <a:cs typeface="HY견고딕"/>
              </a:rPr>
              <a:t>海运运输类企业必需</a:t>
            </a:r>
            <a:r>
              <a:rPr lang="zh-CN" altLang="en-US" sz="1400" b="1" dirty="0">
                <a:latin typeface="宋体" pitchFamily="2" charset="-122"/>
                <a:ea typeface="宋体" pitchFamily="2" charset="-122"/>
                <a:cs typeface="HY견고딕"/>
              </a:rPr>
              <a:t>提供资料：</a:t>
            </a:r>
            <a:endParaRPr lang="en-US" altLang="ko-KR" sz="1400" b="1" dirty="0">
              <a:latin typeface="宋体" pitchFamily="2" charset="-122"/>
              <a:ea typeface="宋体" pitchFamily="2" charset="-122"/>
              <a:cs typeface="HY견고딕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4797" y="6589454"/>
            <a:ext cx="666813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>
                <a:latin typeface="+mj-ea"/>
                <a:ea typeface="+mj-ea"/>
                <a:cs typeface="HY견고딕"/>
              </a:rPr>
              <a:t>1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.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营业执照、供应商信息采集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表</a:t>
            </a:r>
            <a:endParaRPr lang="en-US" altLang="zh-CN" sz="1000" dirty="0">
              <a:latin typeface="+mj-ea"/>
              <a:ea typeface="+mj-ea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2.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单位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授权委托联系人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证明书、</a:t>
            </a:r>
            <a:endParaRPr lang="en-US" altLang="zh-CN" sz="1000" dirty="0" smtClean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3.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公司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缴纳社保人员清单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(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社保系统导出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)</a:t>
            </a: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4.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纳税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信用等级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(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税务系统网站全页截图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)</a:t>
            </a: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5.2022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年资产负债表、利润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表</a:t>
            </a:r>
            <a:endParaRPr lang="en-US" altLang="zh-CN" sz="1000" dirty="0" smtClean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6.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可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支配框架数量、船公司的协议书或其他证明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材料</a:t>
            </a:r>
            <a:endParaRPr lang="en-US" altLang="zh-CN" sz="1000" dirty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7.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年运输量的业绩提供资料（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与</a:t>
            </a:r>
            <a:r>
              <a:rPr lang="en-US" altLang="zh-CN" sz="1000" dirty="0">
                <a:latin typeface="+mj-ea"/>
                <a:ea typeface="+mj-ea"/>
                <a:cs typeface="Times New Roman" pitchFamily="18" charset="0"/>
              </a:rPr>
              <a:t>POSCO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集团或大型钢铁企业合作业绩优选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）</a:t>
            </a:r>
            <a:endParaRPr lang="en-US" altLang="zh-CN" sz="1000" dirty="0" smtClean="0">
              <a:latin typeface="+mj-ea"/>
              <a:ea typeface="+mj-ea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8.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年运输实绩提供相关合同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（与</a:t>
            </a:r>
            <a:r>
              <a:rPr lang="en-US" altLang="zh-CN" sz="1000" dirty="0">
                <a:latin typeface="+mj-ea"/>
                <a:ea typeface="+mj-ea"/>
                <a:cs typeface="Times New Roman" pitchFamily="18" charset="0"/>
              </a:rPr>
              <a:t>POSCO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集团或大型钢铁企业合作业绩优选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）</a:t>
            </a:r>
            <a:endParaRPr lang="en-US" altLang="zh-CN" sz="1000" dirty="0">
              <a:latin typeface="+mj-ea"/>
              <a:ea typeface="+mj-ea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9.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投保代理保险或投保运输保险证明资料</a:t>
            </a:r>
            <a:endParaRPr lang="en-US" altLang="zh-CN" sz="1000" dirty="0" smtClean="0">
              <a:latin typeface="+mj-ea"/>
              <a:ea typeface="+mj-ea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SzPct val="90000"/>
            </a:pP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10.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自有办公室或租赁办公室证明文件（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房屋产权证、租赁证明</a:t>
            </a:r>
            <a:r>
              <a:rPr lang="en-US" altLang="zh-CN" sz="1000" dirty="0">
                <a:latin typeface="+mj-ea"/>
                <a:ea typeface="+mj-ea"/>
                <a:cs typeface="HY견고딕"/>
              </a:rPr>
              <a:t>)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、实体门店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照片</a:t>
            </a:r>
            <a:endParaRPr lang="en-US" altLang="zh-CN" sz="1000" dirty="0" smtClean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11.</a:t>
            </a:r>
            <a:r>
              <a:rPr lang="zh-CN" altLang="en-US" sz="1000" dirty="0" smtClean="0">
                <a:latin typeface="+mj-ea"/>
                <a:ea typeface="+mj-ea"/>
                <a:cs typeface="Times New Roman" pitchFamily="18" charset="0"/>
              </a:rPr>
              <a:t>相关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体系资质证书</a:t>
            </a:r>
            <a:r>
              <a:rPr lang="en-US" altLang="zh-CN" sz="10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例：</a:t>
            </a:r>
            <a:r>
              <a:rPr lang="en-US" altLang="zh-CN" sz="1000" dirty="0">
                <a:latin typeface="+mj-ea"/>
                <a:ea typeface="+mj-ea"/>
                <a:cs typeface="Times New Roman" pitchFamily="18" charset="0"/>
              </a:rPr>
              <a:t>ISO</a:t>
            </a:r>
            <a:r>
              <a:rPr lang="zh-CN" altLang="en-US" sz="1000" dirty="0">
                <a:latin typeface="+mj-ea"/>
                <a:ea typeface="+mj-ea"/>
                <a:cs typeface="Times New Roman" pitchFamily="18" charset="0"/>
              </a:rPr>
              <a:t>质量体系证书、环境认证体系证书、高新技术企业证或其他证书等</a:t>
            </a:r>
            <a:r>
              <a:rPr lang="en-US" altLang="zh-CN" sz="1000" dirty="0" smtClean="0">
                <a:latin typeface="+mj-ea"/>
                <a:ea typeface="+mj-ea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805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B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5500"/>
          <a:stretch>
            <a:fillRect/>
          </a:stretch>
        </p:blipFill>
        <p:spPr bwMode="auto">
          <a:xfrm flipH="1">
            <a:off x="0" y="0"/>
            <a:ext cx="6858000" cy="611560"/>
          </a:xfrm>
          <a:prstGeom prst="rect">
            <a:avLst/>
          </a:prstGeom>
          <a:noFill/>
        </p:spPr>
      </p:pic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16000" y="612769"/>
            <a:ext cx="6426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zh-CN" altLang="en-US" sz="1400" b="1" dirty="0" smtClean="0">
                <a:latin typeface="宋体" pitchFamily="2" charset="-122"/>
                <a:ea typeface="宋体" pitchFamily="2" charset="-122"/>
                <a:cs typeface="HY견고딕"/>
              </a:rPr>
              <a:t>贸易安全评定必需</a:t>
            </a:r>
            <a:r>
              <a:rPr lang="zh-CN" altLang="en-US" sz="1400" b="1" dirty="0">
                <a:latin typeface="宋体" pitchFamily="2" charset="-122"/>
                <a:ea typeface="宋体" pitchFamily="2" charset="-122"/>
                <a:cs typeface="HY견고딕"/>
              </a:rPr>
              <a:t>提供资</a:t>
            </a:r>
            <a:r>
              <a:rPr lang="zh-CN" altLang="en-US" sz="1400" b="1" dirty="0" smtClean="0">
                <a:latin typeface="宋体" pitchFamily="2" charset="-122"/>
                <a:ea typeface="宋体" pitchFamily="2" charset="-122"/>
                <a:cs typeface="HY견고딕"/>
              </a:rPr>
              <a:t>料：（仅报名</a:t>
            </a:r>
            <a:r>
              <a:rPr lang="en-US" altLang="zh-CN" sz="1400" b="1" dirty="0" smtClean="0">
                <a:latin typeface="宋体" pitchFamily="2" charset="-122"/>
                <a:ea typeface="宋体" pitchFamily="2" charset="-122"/>
                <a:cs typeface="HY견고딕"/>
              </a:rPr>
              <a:t>《</a:t>
            </a:r>
            <a:r>
              <a:rPr lang="zh-CN" altLang="en-US" sz="1400" b="1" dirty="0" smtClean="0">
                <a:latin typeface="宋体" pitchFamily="2" charset="-122"/>
                <a:ea typeface="宋体" pitchFamily="2" charset="-122"/>
                <a:cs typeface="HY견고딕"/>
              </a:rPr>
              <a:t>报名表</a:t>
            </a:r>
            <a:r>
              <a:rPr lang="en-US" altLang="zh-CN" sz="1400" b="1" dirty="0" smtClean="0">
                <a:latin typeface="宋体" pitchFamily="2" charset="-122"/>
                <a:ea typeface="宋体" pitchFamily="2" charset="-122"/>
                <a:cs typeface="HY견고딕"/>
              </a:rPr>
              <a:t>》</a:t>
            </a:r>
            <a:r>
              <a:rPr lang="zh-CN" altLang="en-US" sz="1400" b="1" dirty="0" smtClean="0">
                <a:latin typeface="宋体" pitchFamily="2" charset="-122"/>
                <a:ea typeface="宋体" pitchFamily="2" charset="-122"/>
                <a:cs typeface="HY견고딕"/>
              </a:rPr>
              <a:t>序列号</a:t>
            </a:r>
            <a:r>
              <a:rPr lang="en-US" altLang="zh-CN" sz="1400" b="1" dirty="0" smtClean="0">
                <a:latin typeface="宋体" pitchFamily="2" charset="-122"/>
                <a:ea typeface="宋体" pitchFamily="2" charset="-122"/>
                <a:cs typeface="HY견고딕"/>
              </a:rPr>
              <a:t>1-4</a:t>
            </a:r>
            <a:r>
              <a:rPr lang="zh-CN" altLang="en-US" sz="1400" b="1" dirty="0" smtClean="0">
                <a:latin typeface="宋体" pitchFamily="2" charset="-122"/>
                <a:ea typeface="宋体" pitchFamily="2" charset="-122"/>
                <a:cs typeface="HY견고딕"/>
              </a:rPr>
              <a:t>时提供）</a:t>
            </a:r>
            <a:endParaRPr lang="en-US" altLang="ko-KR" sz="1400" b="1" dirty="0">
              <a:latin typeface="宋体" pitchFamily="2" charset="-122"/>
              <a:ea typeface="宋体" pitchFamily="2" charset="-122"/>
              <a:cs typeface="HY견고딕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-32072" y="857224"/>
            <a:ext cx="6668131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>
                <a:latin typeface="+mj-ea"/>
                <a:ea typeface="+mj-ea"/>
                <a:cs typeface="HY견고딕"/>
              </a:rPr>
              <a:t>1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人员培训：公司员工的、正式的培训计，保存教育、培训、技能合经验记录</a:t>
            </a:r>
            <a:endParaRPr lang="en-US" altLang="zh-CN" sz="1000" dirty="0" smtClean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2.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生产场所：具备满足产品要求的工作场所，区域划分明确，推行</a:t>
            </a: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5S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管理</a:t>
            </a:r>
            <a:endParaRPr lang="en-US" altLang="zh-CN" sz="1000" dirty="0" smtClean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3.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危机管理：供方有供应链环节货物异常的处置机制</a:t>
            </a:r>
            <a:endParaRPr lang="en-US" altLang="zh-CN" sz="1000" dirty="0" smtClean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4.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货物管理：确定货物在内部流转合交付到预定地点期间的防护要求，包括包装、 标识、贮存、搬运，以及其他</a:t>
            </a:r>
            <a:endParaRPr lang="en-US" altLang="zh-CN" sz="1000" dirty="0" smtClean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                    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特殊要求</a:t>
            </a:r>
            <a:endParaRPr lang="en-US" altLang="zh-CN" sz="1000" dirty="0" smtClean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5.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运输</a:t>
            </a:r>
            <a:r>
              <a:rPr lang="zh-CN" altLang="en-US" sz="1000" dirty="0">
                <a:latin typeface="+mj-ea"/>
                <a:ea typeface="+mj-ea"/>
                <a:cs typeface="HY견고딕"/>
              </a:rPr>
              <a:t>管理：确定货物在内部流转合交付到预定地点期间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的运输途中，确保安全</a:t>
            </a:r>
            <a:endParaRPr lang="en-US" altLang="zh-CN" sz="1000" dirty="0" smtClean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6.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场所安全：具有合规的经营场所、设备设施、相关资质及办公面积仓库存储区域管理完善</a:t>
            </a:r>
            <a:endParaRPr lang="en-US" altLang="zh-CN" sz="1000" dirty="0" smtClean="0">
              <a:latin typeface="+mj-ea"/>
              <a:ea typeface="+mj-ea"/>
              <a:cs typeface="HY견고딕"/>
            </a:endParaRPr>
          </a:p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sz="1000" dirty="0" smtClean="0">
                <a:latin typeface="+mj-ea"/>
                <a:ea typeface="+mj-ea"/>
                <a:cs typeface="HY견고딕"/>
              </a:rPr>
              <a:t>7.</a:t>
            </a:r>
            <a:r>
              <a:rPr lang="zh-CN" altLang="en-US" sz="1000" dirty="0" smtClean="0">
                <a:latin typeface="+mj-ea"/>
                <a:ea typeface="+mj-ea"/>
                <a:cs typeface="HY견고딕"/>
              </a:rPr>
              <a:t>人员安全：企业人员入职离职建立制度并保留档案访客实行登记管理</a:t>
            </a:r>
            <a:endParaRPr lang="en-US" altLang="zh-CN" sz="1000" dirty="0" smtClean="0">
              <a:latin typeface="+mj-ea"/>
              <a:ea typeface="+mj-ea"/>
              <a:cs typeface="HY견고딕"/>
            </a:endParaRPr>
          </a:p>
        </p:txBody>
      </p:sp>
      <p:pic>
        <p:nvPicPr>
          <p:cNvPr id="13" name="그림 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99826" y="41473"/>
            <a:ext cx="1482022" cy="397084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-24" y="100003"/>
            <a:ext cx="6426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맑은 고딕" pitchFamily="34" charset="-127"/>
              </a:defRPr>
            </a:lvl9pPr>
          </a:lstStyle>
          <a:p>
            <a:pPr eaLnBrk="1" hangingPunct="1">
              <a:spcBef>
                <a:spcPct val="50000"/>
              </a:spcBef>
              <a:buSzPct val="90000"/>
              <a:buFont typeface="Wingdings" pitchFamily="2" charset="2"/>
              <a:buNone/>
            </a:pPr>
            <a:r>
              <a:rPr lang="en-US" altLang="zh-CN" b="1" dirty="0" smtClean="0"/>
              <a:t>《</a:t>
            </a:r>
            <a:r>
              <a:rPr lang="zh-CN" altLang="en-US" b="1" dirty="0" smtClean="0"/>
              <a:t>报名项目提供资料清单</a:t>
            </a:r>
            <a:r>
              <a:rPr lang="en-US" altLang="zh-CN" b="1" dirty="0" smtClean="0"/>
              <a:t>》3-3</a:t>
            </a:r>
            <a:endParaRPr lang="en-US" altLang="ko-KR" b="1" dirty="0">
              <a:latin typeface="宋体" pitchFamily="2" charset="-122"/>
              <a:ea typeface="宋体" pitchFamily="2" charset="-122"/>
              <a:cs typeface="HY견고딕"/>
            </a:endParaRPr>
          </a:p>
        </p:txBody>
      </p:sp>
    </p:spTree>
    <p:extLst>
      <p:ext uri="{BB962C8B-B14F-4D97-AF65-F5344CB8AC3E}">
        <p14:creationId xmlns:p14="http://schemas.microsoft.com/office/powerpoint/2010/main" val="20079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2380</Words>
  <Application>Microsoft Office PowerPoint</Application>
  <PresentationFormat>全屏显示(4:3)</PresentationFormat>
  <Paragraphs>762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177</cp:revision>
  <cp:lastPrinted>2023-08-25T06:52:16Z</cp:lastPrinted>
  <dcterms:created xsi:type="dcterms:W3CDTF">2022-08-01T08:04:11Z</dcterms:created>
  <dcterms:modified xsi:type="dcterms:W3CDTF">2023-09-22T08:58:27Z</dcterms:modified>
</cp:coreProperties>
</file>